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2918400" cy="43891200"/>
  <p:notesSz cx="7772400" cy="10058400"/>
  <p:defaultTextStyle>
    <a:defPPr>
      <a:defRPr lang="en-US"/>
    </a:defPPr>
    <a:lvl1pPr marL="0" algn="l" defTabSz="1359438" rtl="0" eaLnBrk="1" latinLnBrk="0" hangingPunct="1">
      <a:defRPr sz="2676" kern="1200">
        <a:solidFill>
          <a:schemeClr val="tx1"/>
        </a:solidFill>
        <a:latin typeface="+mn-lt"/>
        <a:ea typeface="+mn-ea"/>
        <a:cs typeface="+mn-cs"/>
      </a:defRPr>
    </a:lvl1pPr>
    <a:lvl2pPr marL="679719" algn="l" defTabSz="1359438" rtl="0" eaLnBrk="1" latinLnBrk="0" hangingPunct="1">
      <a:defRPr sz="2676" kern="1200">
        <a:solidFill>
          <a:schemeClr val="tx1"/>
        </a:solidFill>
        <a:latin typeface="+mn-lt"/>
        <a:ea typeface="+mn-ea"/>
        <a:cs typeface="+mn-cs"/>
      </a:defRPr>
    </a:lvl2pPr>
    <a:lvl3pPr marL="1359438" algn="l" defTabSz="1359438" rtl="0" eaLnBrk="1" latinLnBrk="0" hangingPunct="1">
      <a:defRPr sz="2676" kern="1200">
        <a:solidFill>
          <a:schemeClr val="tx1"/>
        </a:solidFill>
        <a:latin typeface="+mn-lt"/>
        <a:ea typeface="+mn-ea"/>
        <a:cs typeface="+mn-cs"/>
      </a:defRPr>
    </a:lvl3pPr>
    <a:lvl4pPr marL="2039158" algn="l" defTabSz="1359438" rtl="0" eaLnBrk="1" latinLnBrk="0" hangingPunct="1">
      <a:defRPr sz="2676" kern="1200">
        <a:solidFill>
          <a:schemeClr val="tx1"/>
        </a:solidFill>
        <a:latin typeface="+mn-lt"/>
        <a:ea typeface="+mn-ea"/>
        <a:cs typeface="+mn-cs"/>
      </a:defRPr>
    </a:lvl4pPr>
    <a:lvl5pPr marL="2718877" algn="l" defTabSz="1359438" rtl="0" eaLnBrk="1" latinLnBrk="0" hangingPunct="1">
      <a:defRPr sz="2676" kern="1200">
        <a:solidFill>
          <a:schemeClr val="tx1"/>
        </a:solidFill>
        <a:latin typeface="+mn-lt"/>
        <a:ea typeface="+mn-ea"/>
        <a:cs typeface="+mn-cs"/>
      </a:defRPr>
    </a:lvl5pPr>
    <a:lvl6pPr marL="3398596" algn="l" defTabSz="1359438" rtl="0" eaLnBrk="1" latinLnBrk="0" hangingPunct="1">
      <a:defRPr sz="2676" kern="1200">
        <a:solidFill>
          <a:schemeClr val="tx1"/>
        </a:solidFill>
        <a:latin typeface="+mn-lt"/>
        <a:ea typeface="+mn-ea"/>
        <a:cs typeface="+mn-cs"/>
      </a:defRPr>
    </a:lvl6pPr>
    <a:lvl7pPr marL="4078315" algn="l" defTabSz="1359438" rtl="0" eaLnBrk="1" latinLnBrk="0" hangingPunct="1">
      <a:defRPr sz="2676" kern="1200">
        <a:solidFill>
          <a:schemeClr val="tx1"/>
        </a:solidFill>
        <a:latin typeface="+mn-lt"/>
        <a:ea typeface="+mn-ea"/>
        <a:cs typeface="+mn-cs"/>
      </a:defRPr>
    </a:lvl7pPr>
    <a:lvl8pPr marL="4758035" algn="l" defTabSz="1359438" rtl="0" eaLnBrk="1" latinLnBrk="0" hangingPunct="1">
      <a:defRPr sz="2676" kern="1200">
        <a:solidFill>
          <a:schemeClr val="tx1"/>
        </a:solidFill>
        <a:latin typeface="+mn-lt"/>
        <a:ea typeface="+mn-ea"/>
        <a:cs typeface="+mn-cs"/>
      </a:defRPr>
    </a:lvl8pPr>
    <a:lvl9pPr marL="5437754" algn="l" defTabSz="1359438" rtl="0" eaLnBrk="1" latinLnBrk="0" hangingPunct="1">
      <a:defRPr sz="267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40"/>
    <p:restoredTop sz="94640"/>
  </p:normalViewPr>
  <p:slideViewPr>
    <p:cSldViewPr snapToGrid="0" snapToObjects="1">
      <p:cViewPr>
        <p:scale>
          <a:sx n="45" d="100"/>
          <a:sy n="45" d="100"/>
        </p:scale>
        <p:origin x="-1448" y="-6128"/>
      </p:cViewPr>
      <p:guideLst>
        <p:guide orient="horz" pos="13824"/>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tiff>
</file>

<file path=ppt/media/image19.png>
</file>

<file path=ppt/media/image2.tiff>
</file>

<file path=ppt/media/image20.png>
</file>

<file path=ppt/media/image3.tiff>
</file>

<file path=ppt/media/image4.tiff>
</file>

<file path=ppt/media/image5.tiff>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27" name="PlaceHolder 2"/>
          <p:cNvSpPr>
            <a:spLocks noGrp="1"/>
          </p:cNvSpPr>
          <p:nvPr>
            <p:ph type="body"/>
          </p:nvPr>
        </p:nvSpPr>
        <p:spPr>
          <a:xfrm>
            <a:off x="1645583" y="10270077"/>
            <a:ext cx="29625468" cy="12142156"/>
          </a:xfrm>
          <a:prstGeom prst="rect">
            <a:avLst/>
          </a:prstGeom>
        </p:spPr>
        <p:txBody>
          <a:bodyPr lIns="0" tIns="0" rIns="0" bIns="0"/>
          <a:lstStyle/>
          <a:p>
            <a:endParaRPr/>
          </a:p>
        </p:txBody>
      </p:sp>
      <p:sp>
        <p:nvSpPr>
          <p:cNvPr id="28" name="PlaceHolder 3"/>
          <p:cNvSpPr>
            <a:spLocks noGrp="1"/>
          </p:cNvSpPr>
          <p:nvPr>
            <p:ph type="body"/>
          </p:nvPr>
        </p:nvSpPr>
        <p:spPr>
          <a:xfrm>
            <a:off x="1645583" y="23566168"/>
            <a:ext cx="29625468" cy="12142156"/>
          </a:xfrm>
          <a:prstGeom prst="rect">
            <a:avLst/>
          </a:prstGeom>
        </p:spPr>
        <p:txBody>
          <a:bodyPr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30" name="PlaceHolder 2"/>
          <p:cNvSpPr>
            <a:spLocks noGrp="1"/>
          </p:cNvSpPr>
          <p:nvPr>
            <p:ph type="body"/>
          </p:nvPr>
        </p:nvSpPr>
        <p:spPr>
          <a:xfrm>
            <a:off x="1645583" y="10270077"/>
            <a:ext cx="14456745" cy="12142156"/>
          </a:xfrm>
          <a:prstGeom prst="rect">
            <a:avLst/>
          </a:prstGeom>
        </p:spPr>
        <p:txBody>
          <a:bodyPr lIns="0" tIns="0" rIns="0" bIns="0"/>
          <a:lstStyle/>
          <a:p>
            <a:endParaRPr/>
          </a:p>
        </p:txBody>
      </p:sp>
      <p:sp>
        <p:nvSpPr>
          <p:cNvPr id="31" name="PlaceHolder 3"/>
          <p:cNvSpPr>
            <a:spLocks noGrp="1"/>
          </p:cNvSpPr>
          <p:nvPr>
            <p:ph type="body"/>
          </p:nvPr>
        </p:nvSpPr>
        <p:spPr>
          <a:xfrm>
            <a:off x="16825941" y="10270077"/>
            <a:ext cx="14456745" cy="12142156"/>
          </a:xfrm>
          <a:prstGeom prst="rect">
            <a:avLst/>
          </a:prstGeom>
        </p:spPr>
        <p:txBody>
          <a:bodyPr lIns="0" tIns="0" rIns="0" bIns="0"/>
          <a:lstStyle/>
          <a:p>
            <a:endParaRPr/>
          </a:p>
        </p:txBody>
      </p:sp>
      <p:sp>
        <p:nvSpPr>
          <p:cNvPr id="32" name="PlaceHolder 4"/>
          <p:cNvSpPr>
            <a:spLocks noGrp="1"/>
          </p:cNvSpPr>
          <p:nvPr>
            <p:ph type="body"/>
          </p:nvPr>
        </p:nvSpPr>
        <p:spPr>
          <a:xfrm>
            <a:off x="16825941" y="23566168"/>
            <a:ext cx="14456745" cy="12142156"/>
          </a:xfrm>
          <a:prstGeom prst="rect">
            <a:avLst/>
          </a:prstGeom>
        </p:spPr>
        <p:txBody>
          <a:bodyPr lIns="0" tIns="0" rIns="0" bIns="0"/>
          <a:lstStyle/>
          <a:p>
            <a:endParaRPr/>
          </a:p>
        </p:txBody>
      </p:sp>
      <p:sp>
        <p:nvSpPr>
          <p:cNvPr id="33" name="PlaceHolder 5"/>
          <p:cNvSpPr>
            <a:spLocks noGrp="1"/>
          </p:cNvSpPr>
          <p:nvPr>
            <p:ph type="body"/>
          </p:nvPr>
        </p:nvSpPr>
        <p:spPr>
          <a:xfrm>
            <a:off x="1645583" y="23566168"/>
            <a:ext cx="14456745" cy="12142156"/>
          </a:xfrm>
          <a:prstGeom prst="rect">
            <a:avLst/>
          </a:prstGeom>
        </p:spPr>
        <p:txBody>
          <a:bodyPr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35" name="PlaceHolder 2"/>
          <p:cNvSpPr>
            <a:spLocks noGrp="1"/>
          </p:cNvSpPr>
          <p:nvPr>
            <p:ph type="body"/>
          </p:nvPr>
        </p:nvSpPr>
        <p:spPr>
          <a:xfrm>
            <a:off x="1645583" y="10270077"/>
            <a:ext cx="29625468" cy="25455992"/>
          </a:xfrm>
          <a:prstGeom prst="rect">
            <a:avLst/>
          </a:prstGeom>
        </p:spPr>
        <p:txBody>
          <a:bodyPr lIns="0" tIns="0" rIns="0" bIns="0"/>
          <a:lstStyle/>
          <a:p>
            <a:endParaRPr/>
          </a:p>
        </p:txBody>
      </p:sp>
      <p:sp>
        <p:nvSpPr>
          <p:cNvPr id="36" name="PlaceHolder 3"/>
          <p:cNvSpPr>
            <a:spLocks noGrp="1"/>
          </p:cNvSpPr>
          <p:nvPr>
            <p:ph type="body"/>
          </p:nvPr>
        </p:nvSpPr>
        <p:spPr>
          <a:xfrm>
            <a:off x="1645583" y="10270077"/>
            <a:ext cx="29625468" cy="25455992"/>
          </a:xfrm>
          <a:prstGeom prst="rect">
            <a:avLst/>
          </a:prstGeom>
        </p:spPr>
        <p:txBody>
          <a:bodyPr lIns="0" tIns="0" rIns="0" bIns="0"/>
          <a:lstStyle/>
          <a:p>
            <a:endParaRPr/>
          </a:p>
        </p:txBody>
      </p:sp>
      <p:pic>
        <p:nvPicPr>
          <p:cNvPr id="37" name="Picture 36"/>
          <p:cNvPicPr/>
          <p:nvPr/>
        </p:nvPicPr>
        <p:blipFill>
          <a:blip r:embed="rId2"/>
          <a:stretch>
            <a:fillRect/>
          </a:stretch>
        </p:blipFill>
        <p:spPr>
          <a:xfrm>
            <a:off x="1645029" y="11865024"/>
            <a:ext cx="29625468" cy="22265055"/>
          </a:xfrm>
          <a:prstGeom prst="rect">
            <a:avLst/>
          </a:prstGeom>
          <a:ln>
            <a:noFill/>
          </a:ln>
        </p:spPr>
      </p:pic>
      <p:pic>
        <p:nvPicPr>
          <p:cNvPr id="38" name="Picture 37"/>
          <p:cNvPicPr/>
          <p:nvPr/>
        </p:nvPicPr>
        <p:blipFill>
          <a:blip r:embed="rId2"/>
          <a:stretch>
            <a:fillRect/>
          </a:stretch>
        </p:blipFill>
        <p:spPr>
          <a:xfrm>
            <a:off x="1645029" y="11865024"/>
            <a:ext cx="29625468" cy="22265055"/>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6" name="PlaceHolder 2"/>
          <p:cNvSpPr>
            <a:spLocks noGrp="1"/>
          </p:cNvSpPr>
          <p:nvPr>
            <p:ph type="subTitle"/>
          </p:nvPr>
        </p:nvSpPr>
        <p:spPr>
          <a:xfrm>
            <a:off x="1645583" y="10270077"/>
            <a:ext cx="29625468" cy="25456514"/>
          </a:xfrm>
          <a:prstGeom prst="rect">
            <a:avLst/>
          </a:prstGeom>
        </p:spPr>
        <p:txBody>
          <a:bodyPr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8" name="PlaceHolder 2"/>
          <p:cNvSpPr>
            <a:spLocks noGrp="1"/>
          </p:cNvSpPr>
          <p:nvPr>
            <p:ph type="body"/>
          </p:nvPr>
        </p:nvSpPr>
        <p:spPr>
          <a:xfrm>
            <a:off x="1645583" y="10270077"/>
            <a:ext cx="29625468" cy="25455992"/>
          </a:xfrm>
          <a:prstGeom prst="rect">
            <a:avLst/>
          </a:prstGeom>
        </p:spPr>
        <p:txBody>
          <a:bodyPr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10" name="PlaceHolder 2"/>
          <p:cNvSpPr>
            <a:spLocks noGrp="1"/>
          </p:cNvSpPr>
          <p:nvPr>
            <p:ph type="body"/>
          </p:nvPr>
        </p:nvSpPr>
        <p:spPr>
          <a:xfrm>
            <a:off x="1645583" y="10270077"/>
            <a:ext cx="14456745" cy="25455992"/>
          </a:xfrm>
          <a:prstGeom prst="rect">
            <a:avLst/>
          </a:prstGeom>
        </p:spPr>
        <p:txBody>
          <a:bodyPr lIns="0" tIns="0" rIns="0" bIns="0"/>
          <a:lstStyle/>
          <a:p>
            <a:endParaRPr/>
          </a:p>
        </p:txBody>
      </p:sp>
      <p:sp>
        <p:nvSpPr>
          <p:cNvPr id="11" name="PlaceHolder 3"/>
          <p:cNvSpPr>
            <a:spLocks noGrp="1"/>
          </p:cNvSpPr>
          <p:nvPr>
            <p:ph type="body"/>
          </p:nvPr>
        </p:nvSpPr>
        <p:spPr>
          <a:xfrm>
            <a:off x="16825941" y="10270077"/>
            <a:ext cx="14456745" cy="25455992"/>
          </a:xfrm>
          <a:prstGeom prst="rect">
            <a:avLst/>
          </a:prstGeom>
        </p:spPr>
        <p:txBody>
          <a:bodyPr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583" y="1750997"/>
            <a:ext cx="29625468" cy="33976116"/>
          </a:xfrm>
          <a:prstGeom prst="rect">
            <a:avLst/>
          </a:prstGeom>
        </p:spPr>
        <p:txBody>
          <a:bodyPr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15" name="PlaceHolder 2"/>
          <p:cNvSpPr>
            <a:spLocks noGrp="1"/>
          </p:cNvSpPr>
          <p:nvPr>
            <p:ph type="body"/>
          </p:nvPr>
        </p:nvSpPr>
        <p:spPr>
          <a:xfrm>
            <a:off x="1645583" y="10270077"/>
            <a:ext cx="14456745" cy="12142156"/>
          </a:xfrm>
          <a:prstGeom prst="rect">
            <a:avLst/>
          </a:prstGeom>
        </p:spPr>
        <p:txBody>
          <a:bodyPr lIns="0" tIns="0" rIns="0" bIns="0"/>
          <a:lstStyle/>
          <a:p>
            <a:endParaRPr/>
          </a:p>
        </p:txBody>
      </p:sp>
      <p:sp>
        <p:nvSpPr>
          <p:cNvPr id="16" name="PlaceHolder 3"/>
          <p:cNvSpPr>
            <a:spLocks noGrp="1"/>
          </p:cNvSpPr>
          <p:nvPr>
            <p:ph type="body"/>
          </p:nvPr>
        </p:nvSpPr>
        <p:spPr>
          <a:xfrm>
            <a:off x="1645583" y="23566168"/>
            <a:ext cx="14456745" cy="12142156"/>
          </a:xfrm>
          <a:prstGeom prst="rect">
            <a:avLst/>
          </a:prstGeom>
        </p:spPr>
        <p:txBody>
          <a:bodyPr lIns="0" tIns="0" rIns="0" bIns="0"/>
          <a:lstStyle/>
          <a:p>
            <a:endParaRPr/>
          </a:p>
        </p:txBody>
      </p:sp>
      <p:sp>
        <p:nvSpPr>
          <p:cNvPr id="17" name="PlaceHolder 4"/>
          <p:cNvSpPr>
            <a:spLocks noGrp="1"/>
          </p:cNvSpPr>
          <p:nvPr>
            <p:ph type="body"/>
          </p:nvPr>
        </p:nvSpPr>
        <p:spPr>
          <a:xfrm>
            <a:off x="16825941" y="10270077"/>
            <a:ext cx="14456745" cy="25455992"/>
          </a:xfrm>
          <a:prstGeom prst="rect">
            <a:avLst/>
          </a:prstGeom>
        </p:spPr>
        <p:txBody>
          <a:bodyPr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19" name="PlaceHolder 2"/>
          <p:cNvSpPr>
            <a:spLocks noGrp="1"/>
          </p:cNvSpPr>
          <p:nvPr>
            <p:ph type="body"/>
          </p:nvPr>
        </p:nvSpPr>
        <p:spPr>
          <a:xfrm>
            <a:off x="1645583" y="10270077"/>
            <a:ext cx="14456745" cy="25455992"/>
          </a:xfrm>
          <a:prstGeom prst="rect">
            <a:avLst/>
          </a:prstGeom>
        </p:spPr>
        <p:txBody>
          <a:bodyPr lIns="0" tIns="0" rIns="0" bIns="0"/>
          <a:lstStyle/>
          <a:p>
            <a:endParaRPr/>
          </a:p>
        </p:txBody>
      </p:sp>
      <p:sp>
        <p:nvSpPr>
          <p:cNvPr id="20" name="PlaceHolder 3"/>
          <p:cNvSpPr>
            <a:spLocks noGrp="1"/>
          </p:cNvSpPr>
          <p:nvPr>
            <p:ph type="body"/>
          </p:nvPr>
        </p:nvSpPr>
        <p:spPr>
          <a:xfrm>
            <a:off x="16825941" y="10270077"/>
            <a:ext cx="14456745" cy="12142156"/>
          </a:xfrm>
          <a:prstGeom prst="rect">
            <a:avLst/>
          </a:prstGeom>
        </p:spPr>
        <p:txBody>
          <a:bodyPr lIns="0" tIns="0" rIns="0" bIns="0"/>
          <a:lstStyle/>
          <a:p>
            <a:endParaRPr/>
          </a:p>
        </p:txBody>
      </p:sp>
      <p:sp>
        <p:nvSpPr>
          <p:cNvPr id="21" name="PlaceHolder 4"/>
          <p:cNvSpPr>
            <a:spLocks noGrp="1"/>
          </p:cNvSpPr>
          <p:nvPr>
            <p:ph type="body"/>
          </p:nvPr>
        </p:nvSpPr>
        <p:spPr>
          <a:xfrm>
            <a:off x="16825941" y="23566168"/>
            <a:ext cx="14456745" cy="12142156"/>
          </a:xfrm>
          <a:prstGeom prst="rect">
            <a:avLst/>
          </a:prstGeom>
        </p:spPr>
        <p:txBody>
          <a:bodyPr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583" y="1750996"/>
            <a:ext cx="29625468" cy="7329656"/>
          </a:xfrm>
          <a:prstGeom prst="rect">
            <a:avLst/>
          </a:prstGeom>
        </p:spPr>
        <p:txBody>
          <a:bodyPr lIns="0" tIns="0" rIns="0" bIns="0" anchor="ctr"/>
          <a:lstStyle/>
          <a:p>
            <a:endParaRPr/>
          </a:p>
        </p:txBody>
      </p:sp>
      <p:sp>
        <p:nvSpPr>
          <p:cNvPr id="23" name="PlaceHolder 2"/>
          <p:cNvSpPr>
            <a:spLocks noGrp="1"/>
          </p:cNvSpPr>
          <p:nvPr>
            <p:ph type="body"/>
          </p:nvPr>
        </p:nvSpPr>
        <p:spPr>
          <a:xfrm>
            <a:off x="1645583" y="10270077"/>
            <a:ext cx="14456745" cy="12142156"/>
          </a:xfrm>
          <a:prstGeom prst="rect">
            <a:avLst/>
          </a:prstGeom>
        </p:spPr>
        <p:txBody>
          <a:bodyPr lIns="0" tIns="0" rIns="0" bIns="0"/>
          <a:lstStyle/>
          <a:p>
            <a:endParaRPr/>
          </a:p>
        </p:txBody>
      </p:sp>
      <p:sp>
        <p:nvSpPr>
          <p:cNvPr id="24" name="PlaceHolder 3"/>
          <p:cNvSpPr>
            <a:spLocks noGrp="1"/>
          </p:cNvSpPr>
          <p:nvPr>
            <p:ph type="body"/>
          </p:nvPr>
        </p:nvSpPr>
        <p:spPr>
          <a:xfrm>
            <a:off x="16825941" y="10270077"/>
            <a:ext cx="14456745" cy="12142156"/>
          </a:xfrm>
          <a:prstGeom prst="rect">
            <a:avLst/>
          </a:prstGeom>
        </p:spPr>
        <p:txBody>
          <a:bodyPr lIns="0" tIns="0" rIns="0" bIns="0"/>
          <a:lstStyle/>
          <a:p>
            <a:endParaRPr/>
          </a:p>
        </p:txBody>
      </p:sp>
      <p:sp>
        <p:nvSpPr>
          <p:cNvPr id="25" name="PlaceHolder 4"/>
          <p:cNvSpPr>
            <a:spLocks noGrp="1"/>
          </p:cNvSpPr>
          <p:nvPr>
            <p:ph type="body"/>
          </p:nvPr>
        </p:nvSpPr>
        <p:spPr>
          <a:xfrm>
            <a:off x="1645583" y="23566168"/>
            <a:ext cx="29625468" cy="12142156"/>
          </a:xfrm>
          <a:prstGeom prst="rect">
            <a:avLst/>
          </a:prstGeom>
        </p:spPr>
        <p:txBody>
          <a:bodyPr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 name="PlaceHolder 1"/>
          <p:cNvSpPr>
            <a:spLocks noGrp="1"/>
          </p:cNvSpPr>
          <p:nvPr>
            <p:ph type="dt"/>
          </p:nvPr>
        </p:nvSpPr>
        <p:spPr>
          <a:xfrm>
            <a:off x="2263368" y="40680528"/>
            <a:ext cx="7406229" cy="2336054"/>
          </a:xfrm>
          <a:prstGeom prst="rect">
            <a:avLst/>
          </a:prstGeom>
        </p:spPr>
        <p:txBody>
          <a:bodyPr lIns="90000" tIns="45000" rIns="90000" bIns="45000"/>
          <a:lstStyle/>
          <a:p>
            <a:pPr>
              <a:lnSpc>
                <a:spcPct val="100000"/>
              </a:lnSpc>
            </a:pPr>
            <a:r>
              <a:rPr lang="en-US" sz="8046">
                <a:solidFill>
                  <a:srgbClr val="000000"/>
                </a:solidFill>
                <a:latin typeface="IBM Plex Sans"/>
              </a:rPr>
              <a:t>9/27/17</a:t>
            </a:r>
            <a:endParaRPr/>
          </a:p>
        </p:txBody>
      </p:sp>
      <p:sp>
        <p:nvSpPr>
          <p:cNvPr id="6" name="PlaceHolder 2"/>
          <p:cNvSpPr>
            <a:spLocks noGrp="1"/>
          </p:cNvSpPr>
          <p:nvPr>
            <p:ph type="ftr"/>
          </p:nvPr>
        </p:nvSpPr>
        <p:spPr>
          <a:xfrm>
            <a:off x="822791" y="41185734"/>
            <a:ext cx="23042585" cy="1170114"/>
          </a:xfrm>
          <a:prstGeom prst="rect">
            <a:avLst/>
          </a:prstGeom>
        </p:spPr>
        <p:txBody>
          <a:bodyPr lIns="0" tIns="0" rIns="0" bIns="0" anchor="ctr"/>
          <a:lstStyle/>
          <a:p>
            <a:endParaRPr/>
          </a:p>
        </p:txBody>
      </p:sp>
      <p:sp>
        <p:nvSpPr>
          <p:cNvPr id="2" name="PlaceHolder 3"/>
          <p:cNvSpPr>
            <a:spLocks noGrp="1"/>
          </p:cNvSpPr>
          <p:nvPr>
            <p:ph type="sldNum"/>
          </p:nvPr>
        </p:nvSpPr>
        <p:spPr>
          <a:xfrm>
            <a:off x="24688721" y="41185734"/>
            <a:ext cx="7406229" cy="1170114"/>
          </a:xfrm>
          <a:prstGeom prst="rect">
            <a:avLst/>
          </a:prstGeom>
        </p:spPr>
        <p:txBody>
          <a:bodyPr lIns="0" tIns="0" rIns="0" bIns="0" anchor="ctr"/>
          <a:lstStyle/>
          <a:p>
            <a:pPr algn="r">
              <a:lnSpc>
                <a:spcPct val="100000"/>
              </a:lnSpc>
            </a:pPr>
            <a:fld id="{DA92C2EA-219F-4895-AF4B-A975EBD2EB4E}" type="slidenum">
              <a:rPr lang="en-US" sz="1928">
                <a:solidFill>
                  <a:srgbClr val="FFFFFF"/>
                </a:solidFill>
                <a:latin typeface="IBM Plex Sans"/>
                <a:ea typeface="Arial"/>
              </a:rPr>
              <a:t>‹#›</a:t>
            </a:fld>
            <a:endParaRPr/>
          </a:p>
        </p:txBody>
      </p:sp>
      <p:sp>
        <p:nvSpPr>
          <p:cNvPr id="3" name="PlaceHolder 4"/>
          <p:cNvSpPr>
            <a:spLocks noGrp="1"/>
          </p:cNvSpPr>
          <p:nvPr>
            <p:ph type="title"/>
          </p:nvPr>
        </p:nvSpPr>
        <p:spPr>
          <a:xfrm>
            <a:off x="1645583" y="1750996"/>
            <a:ext cx="29625468" cy="7329134"/>
          </a:xfrm>
          <a:prstGeom prst="rect">
            <a:avLst/>
          </a:prstGeom>
        </p:spPr>
        <p:txBody>
          <a:bodyPr lIns="0" tIns="0" rIns="0" bIns="0" anchor="ctr"/>
          <a:lstStyle/>
          <a:p>
            <a:r>
              <a:rPr lang="en-US" sz="8046">
                <a:latin typeface="IBM Plex Sans"/>
              </a:rPr>
              <a:t>Click to edit the title text format</a:t>
            </a:r>
            <a:endParaRPr/>
          </a:p>
        </p:txBody>
      </p:sp>
      <p:sp>
        <p:nvSpPr>
          <p:cNvPr id="4" name="PlaceHolder 5"/>
          <p:cNvSpPr>
            <a:spLocks noGrp="1"/>
          </p:cNvSpPr>
          <p:nvPr>
            <p:ph type="body"/>
          </p:nvPr>
        </p:nvSpPr>
        <p:spPr>
          <a:xfrm>
            <a:off x="1645583" y="10270077"/>
            <a:ext cx="29625468" cy="25455992"/>
          </a:xfrm>
          <a:prstGeom prst="rect">
            <a:avLst/>
          </a:prstGeom>
        </p:spPr>
        <p:txBody>
          <a:bodyPr lIns="0" tIns="0" rIns="0" bIns="0"/>
          <a:lstStyle/>
          <a:p>
            <a:pPr>
              <a:buSzPct val="45000"/>
              <a:buFont typeface="StarSymbol"/>
              <a:buChar char=""/>
            </a:pPr>
            <a:r>
              <a:rPr lang="en-US" sz="4480">
                <a:latin typeface="IBM Plex Sans"/>
              </a:rPr>
              <a:t>Click to edit the outline text format</a:t>
            </a:r>
            <a:endParaRPr/>
          </a:p>
          <a:p>
            <a:pPr lvl="1">
              <a:buSzPct val="75000"/>
              <a:buFont typeface="StarSymbol"/>
              <a:buChar char=""/>
            </a:pPr>
            <a:r>
              <a:rPr lang="en-US" sz="4480">
                <a:latin typeface="IBM Plex Sans"/>
              </a:rPr>
              <a:t>Second Outline Level</a:t>
            </a:r>
            <a:endParaRPr/>
          </a:p>
          <a:p>
            <a:pPr lvl="2">
              <a:buSzPct val="45000"/>
              <a:buFont typeface="StarSymbol"/>
              <a:buChar char=""/>
            </a:pPr>
            <a:r>
              <a:rPr lang="en-US" sz="4480">
                <a:latin typeface="IBM Plex Sans"/>
              </a:rPr>
              <a:t>Third Outline Level</a:t>
            </a:r>
            <a:endParaRPr/>
          </a:p>
          <a:p>
            <a:pPr lvl="3">
              <a:buSzPct val="75000"/>
              <a:buFont typeface="StarSymbol"/>
              <a:buChar char=""/>
            </a:pPr>
            <a:r>
              <a:rPr lang="en-US" sz="4480">
                <a:latin typeface="IBM Plex Sans"/>
              </a:rPr>
              <a:t>Fourth Outline Level</a:t>
            </a:r>
            <a:endParaRPr/>
          </a:p>
          <a:p>
            <a:pPr lvl="4">
              <a:buSzPct val="45000"/>
              <a:buFont typeface="StarSymbol"/>
              <a:buChar char=""/>
            </a:pPr>
            <a:r>
              <a:rPr lang="en-US" sz="2899">
                <a:latin typeface="IBM Plex Sans"/>
              </a:rPr>
              <a:t>Fifth Outline Level</a:t>
            </a:r>
            <a:endParaRPr/>
          </a:p>
          <a:p>
            <a:pPr lvl="5">
              <a:buSzPct val="45000"/>
              <a:buFont typeface="StarSymbol"/>
              <a:buChar char=""/>
            </a:pPr>
            <a:r>
              <a:rPr lang="en-US" sz="2899">
                <a:latin typeface="IBM Plex Sans"/>
              </a:rPr>
              <a:t>Sixth Outline Level</a:t>
            </a:r>
            <a:endParaRPr/>
          </a:p>
          <a:p>
            <a:pPr lvl="6">
              <a:buSzPct val="45000"/>
              <a:buFont typeface="StarSymbol"/>
              <a:buChar char=""/>
            </a:pPr>
            <a:r>
              <a:rPr lang="en-US" sz="2899">
                <a:latin typeface="IBM Plex Sans"/>
              </a:rPr>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1325606" rtl="0" eaLnBrk="1" latinLnBrk="0" hangingPunct="1">
        <a:lnSpc>
          <a:spcPct val="90000"/>
        </a:lnSpc>
        <a:spcBef>
          <a:spcPct val="0"/>
        </a:spcBef>
        <a:buNone/>
        <a:defRPr sz="6379" kern="1200">
          <a:solidFill>
            <a:schemeClr val="tx1"/>
          </a:solidFill>
          <a:latin typeface="+mj-lt"/>
          <a:ea typeface="+mj-ea"/>
          <a:cs typeface="+mj-cs"/>
        </a:defRPr>
      </a:lvl1pPr>
    </p:titleStyle>
    <p:bodyStyle>
      <a:lvl1pPr marL="331401" indent="-331401" algn="l" defTabSz="1325606" rtl="0" eaLnBrk="1" latinLnBrk="0" hangingPunct="1">
        <a:lnSpc>
          <a:spcPct val="90000"/>
        </a:lnSpc>
        <a:spcBef>
          <a:spcPts val="1450"/>
        </a:spcBef>
        <a:buFont typeface="Arial"/>
        <a:buChar char="•"/>
        <a:defRPr sz="4059" kern="1200">
          <a:solidFill>
            <a:schemeClr val="tx1"/>
          </a:solidFill>
          <a:latin typeface="+mn-lt"/>
          <a:ea typeface="+mn-ea"/>
          <a:cs typeface="+mn-cs"/>
        </a:defRPr>
      </a:lvl1pPr>
      <a:lvl2pPr marL="994204" indent="-331401" algn="l" defTabSz="1325606" rtl="0" eaLnBrk="1" latinLnBrk="0" hangingPunct="1">
        <a:lnSpc>
          <a:spcPct val="90000"/>
        </a:lnSpc>
        <a:spcBef>
          <a:spcPts val="725"/>
        </a:spcBef>
        <a:buFont typeface="Arial"/>
        <a:buChar char="•"/>
        <a:defRPr sz="3479" kern="1200">
          <a:solidFill>
            <a:schemeClr val="tx1"/>
          </a:solidFill>
          <a:latin typeface="+mn-lt"/>
          <a:ea typeface="+mn-ea"/>
          <a:cs typeface="+mn-cs"/>
        </a:defRPr>
      </a:lvl2pPr>
      <a:lvl3pPr marL="1657007" indent="-331401" algn="l" defTabSz="1325606" rtl="0" eaLnBrk="1" latinLnBrk="0" hangingPunct="1">
        <a:lnSpc>
          <a:spcPct val="90000"/>
        </a:lnSpc>
        <a:spcBef>
          <a:spcPts val="725"/>
        </a:spcBef>
        <a:buFont typeface="Arial"/>
        <a:buChar char="•"/>
        <a:defRPr sz="2899" kern="1200">
          <a:solidFill>
            <a:schemeClr val="tx1"/>
          </a:solidFill>
          <a:latin typeface="+mn-lt"/>
          <a:ea typeface="+mn-ea"/>
          <a:cs typeface="+mn-cs"/>
        </a:defRPr>
      </a:lvl3pPr>
      <a:lvl4pPr marL="2319810"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4pPr>
      <a:lvl5pPr marL="2982613"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5pPr>
      <a:lvl6pPr marL="3645416"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6pPr>
      <a:lvl7pPr marL="4308218"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7pPr>
      <a:lvl8pPr marL="4971021"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8pPr>
      <a:lvl9pPr marL="5633824" indent="-331401" algn="l" defTabSz="1325606" rtl="0" eaLnBrk="1" latinLnBrk="0" hangingPunct="1">
        <a:lnSpc>
          <a:spcPct val="90000"/>
        </a:lnSpc>
        <a:spcBef>
          <a:spcPts val="725"/>
        </a:spcBef>
        <a:buFont typeface="Arial"/>
        <a:buChar char="•"/>
        <a:defRPr sz="2609" kern="1200">
          <a:solidFill>
            <a:schemeClr val="tx1"/>
          </a:solidFill>
          <a:latin typeface="+mn-lt"/>
          <a:ea typeface="+mn-ea"/>
          <a:cs typeface="+mn-cs"/>
        </a:defRPr>
      </a:lvl9pPr>
    </p:bodyStyle>
    <p:otherStyle>
      <a:defPPr>
        <a:defRPr lang="en-US"/>
      </a:defPPr>
      <a:lvl1pPr marL="0" algn="l" defTabSz="1325606" rtl="0" eaLnBrk="1" latinLnBrk="0" hangingPunct="1">
        <a:defRPr sz="2609" kern="1200">
          <a:solidFill>
            <a:schemeClr val="tx1"/>
          </a:solidFill>
          <a:latin typeface="+mn-lt"/>
          <a:ea typeface="+mn-ea"/>
          <a:cs typeface="+mn-cs"/>
        </a:defRPr>
      </a:lvl1pPr>
      <a:lvl2pPr marL="662803" algn="l" defTabSz="1325606" rtl="0" eaLnBrk="1" latinLnBrk="0" hangingPunct="1">
        <a:defRPr sz="2609" kern="1200">
          <a:solidFill>
            <a:schemeClr val="tx1"/>
          </a:solidFill>
          <a:latin typeface="+mn-lt"/>
          <a:ea typeface="+mn-ea"/>
          <a:cs typeface="+mn-cs"/>
        </a:defRPr>
      </a:lvl2pPr>
      <a:lvl3pPr marL="1325606" algn="l" defTabSz="1325606" rtl="0" eaLnBrk="1" latinLnBrk="0" hangingPunct="1">
        <a:defRPr sz="2609" kern="1200">
          <a:solidFill>
            <a:schemeClr val="tx1"/>
          </a:solidFill>
          <a:latin typeface="+mn-lt"/>
          <a:ea typeface="+mn-ea"/>
          <a:cs typeface="+mn-cs"/>
        </a:defRPr>
      </a:lvl3pPr>
      <a:lvl4pPr marL="1988409" algn="l" defTabSz="1325606" rtl="0" eaLnBrk="1" latinLnBrk="0" hangingPunct="1">
        <a:defRPr sz="2609" kern="1200">
          <a:solidFill>
            <a:schemeClr val="tx1"/>
          </a:solidFill>
          <a:latin typeface="+mn-lt"/>
          <a:ea typeface="+mn-ea"/>
          <a:cs typeface="+mn-cs"/>
        </a:defRPr>
      </a:lvl4pPr>
      <a:lvl5pPr marL="2651211" algn="l" defTabSz="1325606" rtl="0" eaLnBrk="1" latinLnBrk="0" hangingPunct="1">
        <a:defRPr sz="2609" kern="1200">
          <a:solidFill>
            <a:schemeClr val="tx1"/>
          </a:solidFill>
          <a:latin typeface="+mn-lt"/>
          <a:ea typeface="+mn-ea"/>
          <a:cs typeface="+mn-cs"/>
        </a:defRPr>
      </a:lvl5pPr>
      <a:lvl6pPr marL="3314014" algn="l" defTabSz="1325606" rtl="0" eaLnBrk="1" latinLnBrk="0" hangingPunct="1">
        <a:defRPr sz="2609" kern="1200">
          <a:solidFill>
            <a:schemeClr val="tx1"/>
          </a:solidFill>
          <a:latin typeface="+mn-lt"/>
          <a:ea typeface="+mn-ea"/>
          <a:cs typeface="+mn-cs"/>
        </a:defRPr>
      </a:lvl6pPr>
      <a:lvl7pPr marL="3976817" algn="l" defTabSz="1325606" rtl="0" eaLnBrk="1" latinLnBrk="0" hangingPunct="1">
        <a:defRPr sz="2609" kern="1200">
          <a:solidFill>
            <a:schemeClr val="tx1"/>
          </a:solidFill>
          <a:latin typeface="+mn-lt"/>
          <a:ea typeface="+mn-ea"/>
          <a:cs typeface="+mn-cs"/>
        </a:defRPr>
      </a:lvl7pPr>
      <a:lvl8pPr marL="4639620" algn="l" defTabSz="1325606" rtl="0" eaLnBrk="1" latinLnBrk="0" hangingPunct="1">
        <a:defRPr sz="2609" kern="1200">
          <a:solidFill>
            <a:schemeClr val="tx1"/>
          </a:solidFill>
          <a:latin typeface="+mn-lt"/>
          <a:ea typeface="+mn-ea"/>
          <a:cs typeface="+mn-cs"/>
        </a:defRPr>
      </a:lvl8pPr>
      <a:lvl9pPr marL="5302423" algn="l" defTabSz="1325606" rtl="0" eaLnBrk="1" latinLnBrk="0" hangingPunct="1">
        <a:defRPr sz="26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8.png"/><Relationship Id="rId20" Type="http://schemas.openxmlformats.org/officeDocument/2006/relationships/image" Target="../media/image17.png"/><Relationship Id="rId21" Type="http://schemas.openxmlformats.org/officeDocument/2006/relationships/image" Target="../media/image18.tiff"/><Relationship Id="rId22" Type="http://schemas.openxmlformats.org/officeDocument/2006/relationships/image" Target="../media/image19.png"/><Relationship Id="rId23" Type="http://schemas.openxmlformats.org/officeDocument/2006/relationships/image" Target="../media/image20.png"/><Relationship Id="rId10" Type="http://schemas.openxmlformats.org/officeDocument/2006/relationships/image" Target="../media/image9.png"/><Relationship Id="rId11" Type="http://schemas.openxmlformats.org/officeDocument/2006/relationships/image" Target="../media/image10.tiff"/><Relationship Id="rId12" Type="http://schemas.openxmlformats.org/officeDocument/2006/relationships/image" Target="../media/image11.tiff"/><Relationship Id="rId13" Type="http://schemas.openxmlformats.org/officeDocument/2006/relationships/image" Target="../media/image12.tiff"/><Relationship Id="rId14" Type="http://schemas.openxmlformats.org/officeDocument/2006/relationships/image" Target="../media/image13.tiff"/><Relationship Id="rId15" Type="http://schemas.openxmlformats.org/officeDocument/2006/relationships/image" Target="../media/image14.tiff"/><Relationship Id="rId16" Type="http://schemas.openxmlformats.org/officeDocument/2006/relationships/image" Target="../media/image15.tiff"/><Relationship Id="rId17" Type="http://schemas.openxmlformats.org/officeDocument/2006/relationships/image" Target="../media/image16.png"/><Relationship Id="rId18" Type="http://schemas.openxmlformats.org/officeDocument/2006/relationships/hyperlink" Target="https://developer.ibm.com/code/2018/03/20/fabric-for-deep-learning/" TargetMode="External"/><Relationship Id="rId19" Type="http://schemas.openxmlformats.org/officeDocument/2006/relationships/hyperlink" Target="https://www.ibm.com/cloud/deep-learning" TargetMode="External"/><Relationship Id="rId1" Type="http://schemas.openxmlformats.org/officeDocument/2006/relationships/slideLayout" Target="../slideLayouts/slideLayout1.xml"/><Relationship Id="rId2" Type="http://schemas.openxmlformats.org/officeDocument/2006/relationships/image" Target="../media/image2.tiff"/><Relationship Id="rId3" Type="http://schemas.openxmlformats.org/officeDocument/2006/relationships/hyperlink" Target="https://developer.ibm.com/code/2018/03/20/democratize-ai-with-fabric-for-deep-learning/" TargetMode="External"/><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4" name="Rectangle 1333"/>
          <p:cNvSpPr/>
          <p:nvPr/>
        </p:nvSpPr>
        <p:spPr>
          <a:xfrm>
            <a:off x="17803364" y="22477708"/>
            <a:ext cx="12114737" cy="10325904"/>
          </a:xfrm>
          <a:prstGeom prst="rect">
            <a:avLst/>
          </a:prstGeom>
        </p:spPr>
        <p:txBody>
          <a:bodyPr wrap="square">
            <a:spAutoFit/>
          </a:bodyPr>
          <a:lstStyle/>
          <a:p>
            <a:pPr marL="457200" indent="-457200">
              <a:buFont typeface="Arial" charset="0"/>
              <a:buChar char="•"/>
            </a:pPr>
            <a:r>
              <a:rPr lang="en-US" sz="3500" b="1" dirty="0" smtClean="0">
                <a:solidFill>
                  <a:srgbClr val="000000"/>
                </a:solidFill>
                <a:latin typeface="Calibri" charset="0"/>
                <a:ea typeface="Calibri" charset="0"/>
                <a:cs typeface="Calibri" charset="0"/>
              </a:rPr>
              <a:t>Scaling with number of CPU threads</a:t>
            </a:r>
            <a:r>
              <a:rPr lang="en-US" sz="3500" b="1" dirty="0">
                <a:solidFill>
                  <a:srgbClr val="000000"/>
                </a:solidFill>
                <a:latin typeface="Calibri" charset="0"/>
                <a:ea typeface="Calibri" charset="0"/>
                <a:cs typeface="Calibri" charset="0"/>
              </a:rPr>
              <a:t> </a:t>
            </a:r>
            <a:r>
              <a:rPr lang="en-US" sz="3500" dirty="0" smtClean="0">
                <a:solidFill>
                  <a:srgbClr val="000000"/>
                </a:solidFill>
                <a:latin typeface="Calibri" charset="0"/>
                <a:ea typeface="Calibri" charset="0"/>
                <a:cs typeface="Calibri" charset="0"/>
              </a:rPr>
              <a:t>on P100 cards: </a:t>
            </a:r>
          </a:p>
          <a:p>
            <a:pPr marL="1136919" lvl="1" indent="-457200">
              <a:buFont typeface="Arial" charset="0"/>
              <a:buChar char="•"/>
            </a:pPr>
            <a:r>
              <a:rPr lang="en-US" sz="3500" dirty="0" smtClean="0">
                <a:latin typeface="Calibri" charset="0"/>
                <a:ea typeface="Calibri" charset="0"/>
                <a:cs typeface="Calibri" charset="0"/>
              </a:rPr>
              <a:t> 8 to 30 CPU threads: 1.28x (</a:t>
            </a:r>
            <a:r>
              <a:rPr lang="en-US" sz="3500" dirty="0" err="1">
                <a:latin typeface="Calibri" charset="0"/>
                <a:ea typeface="Calibri" charset="0"/>
                <a:cs typeface="Calibri" charset="0"/>
              </a:rPr>
              <a:t>a</a:t>
            </a:r>
            <a:r>
              <a:rPr lang="en-US" sz="3500" dirty="0" err="1" smtClean="0">
                <a:latin typeface="Calibri" charset="0"/>
                <a:ea typeface="Calibri" charset="0"/>
                <a:cs typeface="Calibri" charset="0"/>
              </a:rPr>
              <a:t>lexnet</a:t>
            </a:r>
            <a:r>
              <a:rPr lang="en-US" sz="3500" dirty="0" smtClean="0">
                <a:latin typeface="Calibri" charset="0"/>
                <a:ea typeface="Calibri" charset="0"/>
                <a:cs typeface="Calibri" charset="0"/>
              </a:rPr>
              <a:t>)</a:t>
            </a:r>
            <a:r>
              <a:rPr lang="en-US" sz="3500" dirty="0" smtClean="0">
                <a:latin typeface="Calibri" charset="0"/>
                <a:ea typeface="Calibri" charset="0"/>
                <a:cs typeface="Calibri" charset="0"/>
              </a:rPr>
              <a:t>, </a:t>
            </a:r>
            <a:r>
              <a:rPr lang="en-US" sz="3500" dirty="0" smtClean="0">
                <a:latin typeface="Calibri" charset="0"/>
                <a:ea typeface="Calibri" charset="0"/>
                <a:cs typeface="Calibri" charset="0"/>
              </a:rPr>
              <a:t>1.03x </a:t>
            </a:r>
            <a:r>
              <a:rPr lang="en-US" sz="3500" dirty="0" smtClean="0">
                <a:latin typeface="Calibri" charset="0"/>
                <a:ea typeface="Calibri" charset="0"/>
                <a:cs typeface="Calibri" charset="0"/>
              </a:rPr>
              <a:t>(vgg16</a:t>
            </a:r>
            <a:r>
              <a:rPr lang="en-US" sz="3500" dirty="0" smtClean="0">
                <a:latin typeface="Calibri" charset="0"/>
                <a:ea typeface="Calibri" charset="0"/>
                <a:cs typeface="Calibri" charset="0"/>
              </a:rPr>
              <a:t>)</a:t>
            </a:r>
            <a:endParaRPr lang="en-US" sz="3500" dirty="0" smtClean="0">
              <a:latin typeface="Calibri" charset="0"/>
              <a:ea typeface="Calibri" charset="0"/>
              <a:cs typeface="Calibri" charset="0"/>
            </a:endParaRPr>
          </a:p>
          <a:p>
            <a:pPr marL="1136919" lvl="1" indent="-457200">
              <a:buFont typeface="Arial" charset="0"/>
              <a:buChar char="•"/>
            </a:pPr>
            <a:endParaRPr lang="en-US" sz="3500" dirty="0">
              <a:latin typeface="Calibri" charset="0"/>
              <a:ea typeface="Calibri" charset="0"/>
              <a:cs typeface="Calibri" charset="0"/>
            </a:endParaRPr>
          </a:p>
          <a:p>
            <a:pPr marL="1136919" lvl="1" indent="-457200">
              <a:buFont typeface="Arial" charset="0"/>
              <a:buChar char="•"/>
            </a:pPr>
            <a:endParaRPr lang="en-US" sz="3500" dirty="0" smtClean="0">
              <a:latin typeface="Calibri" charset="0"/>
              <a:ea typeface="Calibri" charset="0"/>
              <a:cs typeface="Calibri" charset="0"/>
            </a:endParaRPr>
          </a:p>
          <a:p>
            <a:pPr marL="1136919" lvl="1" indent="-457200">
              <a:buFont typeface="Arial" charset="0"/>
              <a:buChar char="•"/>
            </a:pPr>
            <a:endParaRPr lang="en-US" sz="3500" dirty="0">
              <a:latin typeface="Calibri" charset="0"/>
              <a:ea typeface="Calibri" charset="0"/>
              <a:cs typeface="Calibri" charset="0"/>
            </a:endParaRPr>
          </a:p>
          <a:p>
            <a:pPr marL="1136919" lvl="1" indent="-457200">
              <a:buFont typeface="Arial" charset="0"/>
              <a:buChar char="•"/>
            </a:pPr>
            <a:endParaRPr lang="en-US" sz="3500" dirty="0">
              <a:latin typeface="Calibri" charset="0"/>
              <a:ea typeface="Calibri" charset="0"/>
              <a:cs typeface="Calibri" charset="0"/>
            </a:endParaRPr>
          </a:p>
          <a:p>
            <a:pPr marL="1136919" lvl="1" indent="-457200">
              <a:buFont typeface="Arial" charset="0"/>
              <a:buChar char="•"/>
            </a:pPr>
            <a:endParaRPr lang="en-US" sz="3500" dirty="0" smtClean="0">
              <a:latin typeface="Calibri" charset="0"/>
              <a:ea typeface="Calibri" charset="0"/>
              <a:cs typeface="Calibri" charset="0"/>
            </a:endParaRPr>
          </a:p>
          <a:p>
            <a:pPr marL="1136919" lvl="1" indent="-457200">
              <a:buFont typeface="Arial" charset="0"/>
              <a:buChar char="•"/>
            </a:pPr>
            <a:endParaRPr lang="en-US" sz="3500" dirty="0" smtClean="0">
              <a:latin typeface="Calibri" charset="0"/>
              <a:ea typeface="Calibri" charset="0"/>
              <a:cs typeface="Calibri" charset="0"/>
            </a:endParaRPr>
          </a:p>
          <a:p>
            <a:pPr marL="1136919" lvl="1" indent="-457200">
              <a:buFont typeface="Arial" charset="0"/>
              <a:buChar char="•"/>
            </a:pPr>
            <a:endParaRPr lang="en-US" sz="3500" dirty="0">
              <a:latin typeface="Calibri" charset="0"/>
              <a:ea typeface="Calibri" charset="0"/>
              <a:cs typeface="Calibri" charset="0"/>
            </a:endParaRPr>
          </a:p>
          <a:p>
            <a:pPr marL="1136919" lvl="1" indent="-457200">
              <a:buFont typeface="Arial" charset="0"/>
              <a:buChar char="•"/>
            </a:pPr>
            <a:endParaRPr lang="en-US" sz="3500" dirty="0">
              <a:latin typeface="Calibri" charset="0"/>
              <a:ea typeface="Calibri" charset="0"/>
              <a:cs typeface="Calibri" charset="0"/>
            </a:endParaRPr>
          </a:p>
          <a:p>
            <a:pPr marL="457200" indent="-457200">
              <a:buFont typeface="Arial" charset="0"/>
              <a:buChar char="•"/>
            </a:pPr>
            <a:r>
              <a:rPr lang="en-US" sz="3500" b="1" dirty="0">
                <a:solidFill>
                  <a:srgbClr val="000000"/>
                </a:solidFill>
                <a:latin typeface="Calibri" charset="0"/>
                <a:ea typeface="Calibri" charset="0"/>
                <a:cs typeface="Calibri" charset="0"/>
              </a:rPr>
              <a:t>Scaling with </a:t>
            </a:r>
            <a:r>
              <a:rPr lang="en-US" sz="3500" b="1" dirty="0" smtClean="0">
                <a:solidFill>
                  <a:srgbClr val="000000"/>
                </a:solidFill>
                <a:latin typeface="Calibri" charset="0"/>
                <a:ea typeface="Calibri" charset="0"/>
                <a:cs typeface="Calibri" charset="0"/>
              </a:rPr>
              <a:t>batch </a:t>
            </a:r>
            <a:r>
              <a:rPr lang="en-US" sz="3500" b="1" dirty="0" smtClean="0">
                <a:solidFill>
                  <a:srgbClr val="000000"/>
                </a:solidFill>
                <a:latin typeface="Calibri" charset="0"/>
                <a:ea typeface="Calibri" charset="0"/>
                <a:cs typeface="Calibri" charset="0"/>
              </a:rPr>
              <a:t>size</a:t>
            </a:r>
            <a:endParaRPr lang="en-US" sz="3500" dirty="0" smtClean="0">
              <a:solidFill>
                <a:srgbClr val="000000"/>
              </a:solidFill>
              <a:latin typeface="Calibri" charset="0"/>
              <a:ea typeface="Calibri" charset="0"/>
              <a:cs typeface="Calibri" charset="0"/>
            </a:endParaRPr>
          </a:p>
          <a:p>
            <a:pPr marL="1136919" lvl="1" indent="-457200">
              <a:buFont typeface="Arial" charset="0"/>
              <a:buChar char="•"/>
            </a:pPr>
            <a:r>
              <a:rPr lang="en-US" sz="3500" dirty="0">
                <a:solidFill>
                  <a:srgbClr val="000000"/>
                </a:solidFill>
                <a:latin typeface="Calibri" charset="0"/>
                <a:ea typeface="Calibri" charset="0"/>
                <a:cs typeface="Calibri" charset="0"/>
              </a:rPr>
              <a:t>D</a:t>
            </a:r>
            <a:r>
              <a:rPr lang="en-US" sz="3500" dirty="0" smtClean="0">
                <a:solidFill>
                  <a:srgbClr val="000000"/>
                </a:solidFill>
                <a:latin typeface="Calibri" charset="0"/>
                <a:ea typeface="Calibri" charset="0"/>
                <a:cs typeface="Calibri" charset="0"/>
              </a:rPr>
              <a:t>epends on GPU </a:t>
            </a:r>
            <a:r>
              <a:rPr lang="en-US" sz="3500" dirty="0" smtClean="0">
                <a:solidFill>
                  <a:srgbClr val="000000"/>
                </a:solidFill>
                <a:latin typeface="Calibri" charset="0"/>
                <a:ea typeface="Calibri" charset="0"/>
                <a:cs typeface="Calibri" charset="0"/>
              </a:rPr>
              <a:t>speed, memory, and </a:t>
            </a:r>
            <a:r>
              <a:rPr lang="en-US" sz="3500" dirty="0" smtClean="0">
                <a:solidFill>
                  <a:srgbClr val="000000"/>
                </a:solidFill>
                <a:latin typeface="Calibri" charset="0"/>
                <a:ea typeface="Calibri" charset="0"/>
                <a:cs typeface="Calibri" charset="0"/>
              </a:rPr>
              <a:t>DNN model </a:t>
            </a:r>
            <a:r>
              <a:rPr lang="en-US" sz="3500" dirty="0" smtClean="0">
                <a:solidFill>
                  <a:srgbClr val="000000"/>
                </a:solidFill>
                <a:latin typeface="Calibri" charset="0"/>
                <a:ea typeface="Calibri" charset="0"/>
                <a:cs typeface="Calibri" charset="0"/>
              </a:rPr>
              <a:t>size</a:t>
            </a:r>
          </a:p>
          <a:p>
            <a:pPr marL="1136919" lvl="1" indent="-457200">
              <a:buFont typeface="Arial" charset="0"/>
              <a:buChar char="•"/>
            </a:pPr>
            <a:endParaRPr lang="en-US" sz="3500" dirty="0">
              <a:solidFill>
                <a:srgbClr val="000000"/>
              </a:solidFill>
              <a:latin typeface="Calibri" charset="0"/>
              <a:ea typeface="Calibri" charset="0"/>
              <a:cs typeface="Calibri" charset="0"/>
            </a:endParaRPr>
          </a:p>
          <a:p>
            <a:pPr marL="1136919" lvl="1" indent="-457200">
              <a:buFont typeface="Arial" charset="0"/>
              <a:buChar char="•"/>
            </a:pPr>
            <a:endParaRPr lang="en-US" sz="3500" dirty="0" smtClean="0">
              <a:solidFill>
                <a:srgbClr val="000000"/>
              </a:solidFill>
              <a:latin typeface="Calibri" charset="0"/>
              <a:ea typeface="Calibri" charset="0"/>
              <a:cs typeface="Calibri" charset="0"/>
            </a:endParaRPr>
          </a:p>
          <a:p>
            <a:pPr marL="1136919" lvl="1" indent="-457200">
              <a:buFont typeface="Arial" charset="0"/>
              <a:buChar char="•"/>
            </a:pPr>
            <a:endParaRPr lang="en-US" sz="3500" dirty="0">
              <a:solidFill>
                <a:srgbClr val="000000"/>
              </a:solidFill>
              <a:latin typeface="Calibri" charset="0"/>
              <a:ea typeface="Calibri" charset="0"/>
              <a:cs typeface="Calibri" charset="0"/>
            </a:endParaRPr>
          </a:p>
          <a:p>
            <a:pPr marL="1136919" lvl="1" indent="-457200">
              <a:buFont typeface="Arial" charset="0"/>
              <a:buChar char="•"/>
            </a:pPr>
            <a:endParaRPr lang="en-US" sz="3500" dirty="0" smtClean="0">
              <a:solidFill>
                <a:srgbClr val="000000"/>
              </a:solidFill>
              <a:latin typeface="Calibri" charset="0"/>
              <a:ea typeface="Calibri" charset="0"/>
              <a:cs typeface="Calibri" charset="0"/>
            </a:endParaRPr>
          </a:p>
          <a:p>
            <a:pPr marL="1136919" lvl="1" indent="-457200">
              <a:buFont typeface="Arial" charset="0"/>
              <a:buChar char="•"/>
            </a:pPr>
            <a:endParaRPr lang="en-US" sz="3500" dirty="0">
              <a:solidFill>
                <a:srgbClr val="000000"/>
              </a:solidFill>
              <a:latin typeface="Calibri" charset="0"/>
              <a:ea typeface="Calibri" charset="0"/>
              <a:cs typeface="Calibri" charset="0"/>
            </a:endParaRPr>
          </a:p>
          <a:p>
            <a:pPr marL="1136919" lvl="1" indent="-457200">
              <a:buFont typeface="Arial" charset="0"/>
              <a:buChar char="•"/>
            </a:pPr>
            <a:endParaRPr lang="en-US" sz="3500" dirty="0" smtClean="0">
              <a:solidFill>
                <a:srgbClr val="000000"/>
              </a:solidFill>
              <a:latin typeface="Calibri" charset="0"/>
              <a:ea typeface="Calibri" charset="0"/>
              <a:cs typeface="Calibri" charset="0"/>
            </a:endParaRPr>
          </a:p>
          <a:p>
            <a:pPr marL="1136919" lvl="1" indent="-457200">
              <a:buFont typeface="Arial" charset="0"/>
              <a:buChar char="•"/>
            </a:pPr>
            <a:endParaRPr lang="en-US" sz="3500" dirty="0">
              <a:solidFill>
                <a:srgbClr val="000000"/>
              </a:solidFill>
              <a:latin typeface="Calibri" charset="0"/>
              <a:ea typeface="Calibri" charset="0"/>
              <a:cs typeface="Calibri" charset="0"/>
            </a:endParaRPr>
          </a:p>
        </p:txBody>
      </p:sp>
      <p:sp>
        <p:nvSpPr>
          <p:cNvPr id="39" name="CustomShape 1"/>
          <p:cNvSpPr/>
          <p:nvPr/>
        </p:nvSpPr>
        <p:spPr>
          <a:xfrm>
            <a:off x="1247139" y="1081732"/>
            <a:ext cx="10731443" cy="1456641"/>
          </a:xfrm>
          <a:prstGeom prst="rect">
            <a:avLst/>
          </a:prstGeom>
          <a:noFill/>
          <a:ln>
            <a:noFill/>
          </a:ln>
        </p:spPr>
        <p:txBody>
          <a:bodyPr lIns="130477" tIns="65238" rIns="130477" bIns="65238"/>
          <a:lstStyle/>
          <a:p>
            <a:pPr>
              <a:lnSpc>
                <a:spcPct val="100000"/>
              </a:lnSpc>
            </a:pPr>
            <a:r>
              <a:rPr lang="en-US" sz="8698" dirty="0">
                <a:solidFill>
                  <a:srgbClr val="000000"/>
                </a:solidFill>
                <a:latin typeface="IBM Plex Sans"/>
                <a:ea typeface="IBM Plex Mono Light"/>
              </a:rPr>
              <a:t>IBM Research </a:t>
            </a:r>
            <a:r>
              <a:rPr lang="en-US" sz="8698" b="1" dirty="0">
                <a:solidFill>
                  <a:srgbClr val="000000"/>
                </a:solidFill>
                <a:latin typeface="IBM Plex Sans"/>
                <a:ea typeface="IBM Plex Sans"/>
              </a:rPr>
              <a:t>AI</a:t>
            </a:r>
            <a:endParaRPr sz="3879" dirty="0"/>
          </a:p>
        </p:txBody>
      </p:sp>
      <p:sp>
        <p:nvSpPr>
          <p:cNvPr id="40" name="Line 2"/>
          <p:cNvSpPr/>
          <p:nvPr/>
        </p:nvSpPr>
        <p:spPr>
          <a:xfrm flipH="1">
            <a:off x="1898741" y="8828120"/>
            <a:ext cx="28940763" cy="0"/>
          </a:xfrm>
          <a:prstGeom prst="line">
            <a:avLst/>
          </a:prstGeom>
          <a:ln w="63500">
            <a:solidFill>
              <a:srgbClr val="000000"/>
            </a:solidFill>
            <a:round/>
          </a:ln>
        </p:spPr>
        <p:txBody>
          <a:bodyPr/>
          <a:lstStyle/>
          <a:p>
            <a:endParaRPr lang="en-US" dirty="0"/>
          </a:p>
        </p:txBody>
      </p:sp>
      <p:sp>
        <p:nvSpPr>
          <p:cNvPr id="42" name="CustomShape 4"/>
          <p:cNvSpPr/>
          <p:nvPr/>
        </p:nvSpPr>
        <p:spPr>
          <a:xfrm>
            <a:off x="10431390" y="936610"/>
            <a:ext cx="21070935" cy="2141456"/>
          </a:xfrm>
          <a:prstGeom prst="rect">
            <a:avLst/>
          </a:prstGeom>
          <a:noFill/>
          <a:ln>
            <a:noFill/>
          </a:ln>
        </p:spPr>
        <p:txBody>
          <a:bodyPr lIns="130477" tIns="65238" rIns="130477" bIns="65238"/>
          <a:lstStyle/>
          <a:p>
            <a:pPr algn="ctr"/>
            <a:r>
              <a:rPr lang="en-US" sz="6000" b="1" dirty="0"/>
              <a:t>Impact of System Resources on Performance of Deep Neural </a:t>
            </a:r>
            <a:r>
              <a:rPr lang="en-US" sz="6000" b="1" dirty="0" smtClean="0"/>
              <a:t>Network</a:t>
            </a:r>
            <a:endParaRPr lang="en-US" sz="6000" b="1" dirty="0"/>
          </a:p>
        </p:txBody>
      </p:sp>
      <p:sp>
        <p:nvSpPr>
          <p:cNvPr id="43" name="Line 5"/>
          <p:cNvSpPr/>
          <p:nvPr/>
        </p:nvSpPr>
        <p:spPr>
          <a:xfrm flipH="1">
            <a:off x="1921297" y="34015021"/>
            <a:ext cx="28941285" cy="0"/>
          </a:xfrm>
          <a:prstGeom prst="line">
            <a:avLst/>
          </a:prstGeom>
          <a:ln w="63500">
            <a:solidFill>
              <a:srgbClr val="000000"/>
            </a:solidFill>
            <a:round/>
          </a:ln>
        </p:spPr>
        <p:txBody>
          <a:bodyPr/>
          <a:lstStyle/>
          <a:p>
            <a:endParaRPr lang="en-US" dirty="0"/>
          </a:p>
        </p:txBody>
      </p:sp>
      <p:sp>
        <p:nvSpPr>
          <p:cNvPr id="47" name="Line 9"/>
          <p:cNvSpPr/>
          <p:nvPr/>
        </p:nvSpPr>
        <p:spPr>
          <a:xfrm flipH="1">
            <a:off x="1878511" y="41334725"/>
            <a:ext cx="29004536" cy="0"/>
          </a:xfrm>
          <a:prstGeom prst="line">
            <a:avLst/>
          </a:prstGeom>
          <a:ln w="57240">
            <a:solidFill>
              <a:srgbClr val="000000"/>
            </a:solidFill>
            <a:round/>
          </a:ln>
        </p:spPr>
        <p:txBody>
          <a:bodyPr/>
          <a:lstStyle/>
          <a:p>
            <a:endParaRPr lang="en-US" dirty="0"/>
          </a:p>
        </p:txBody>
      </p:sp>
      <p:pic>
        <p:nvPicPr>
          <p:cNvPr id="48" name="Picture 18"/>
          <p:cNvPicPr/>
          <p:nvPr/>
        </p:nvPicPr>
        <p:blipFill>
          <a:blip r:embed="rId2"/>
          <a:stretch>
            <a:fillRect/>
          </a:stretch>
        </p:blipFill>
        <p:spPr>
          <a:xfrm>
            <a:off x="1403809" y="41860227"/>
            <a:ext cx="2628321" cy="1052686"/>
          </a:xfrm>
          <a:prstGeom prst="rect">
            <a:avLst/>
          </a:prstGeom>
          <a:ln>
            <a:noFill/>
          </a:ln>
        </p:spPr>
      </p:pic>
      <p:sp>
        <p:nvSpPr>
          <p:cNvPr id="56" name="CustomShape 16"/>
          <p:cNvSpPr/>
          <p:nvPr/>
        </p:nvSpPr>
        <p:spPr>
          <a:xfrm>
            <a:off x="1979808" y="34589160"/>
            <a:ext cx="5606946" cy="1128380"/>
          </a:xfrm>
          <a:prstGeom prst="rect">
            <a:avLst/>
          </a:prstGeom>
          <a:noFill/>
          <a:ln>
            <a:noFill/>
          </a:ln>
        </p:spPr>
        <p:txBody>
          <a:bodyPr lIns="0" tIns="0" rIns="0" bIns="0"/>
          <a:lstStyle/>
          <a:p>
            <a:pPr algn="ctr">
              <a:lnSpc>
                <a:spcPct val="100000"/>
              </a:lnSpc>
            </a:pPr>
            <a:r>
              <a:rPr lang="en-US" sz="5220" b="1" i="1" dirty="0" smtClean="0">
                <a:solidFill>
                  <a:srgbClr val="000000"/>
                </a:solidFill>
                <a:latin typeface="Calibri"/>
              </a:rPr>
              <a:t>Future Directions</a:t>
            </a:r>
            <a:endParaRPr lang="en-US" sz="5220" b="1" dirty="0"/>
          </a:p>
        </p:txBody>
      </p:sp>
      <p:sp>
        <p:nvSpPr>
          <p:cNvPr id="57" name="CustomShape 17"/>
          <p:cNvSpPr/>
          <p:nvPr/>
        </p:nvSpPr>
        <p:spPr>
          <a:xfrm>
            <a:off x="1979808" y="35706065"/>
            <a:ext cx="21716208" cy="3868099"/>
          </a:xfrm>
          <a:prstGeom prst="rect">
            <a:avLst/>
          </a:prstGeom>
          <a:noFill/>
          <a:ln>
            <a:noFill/>
          </a:ln>
        </p:spPr>
        <p:txBody>
          <a:bodyPr lIns="0" tIns="0" rIns="0" bIns="0"/>
          <a:lstStyle/>
          <a:p>
            <a:pPr marL="571500" indent="-571500">
              <a:lnSpc>
                <a:spcPct val="120000"/>
              </a:lnSpc>
              <a:buFont typeface="Arial" charset="0"/>
              <a:buChar char="•"/>
            </a:pPr>
            <a:r>
              <a:rPr lang="en-US" sz="3600" dirty="0" smtClean="0"/>
              <a:t>Expand </a:t>
            </a:r>
            <a:r>
              <a:rPr lang="en-US" sz="3600" dirty="0"/>
              <a:t>configuration parameters for a thorough empirical evaluation </a:t>
            </a:r>
            <a:endParaRPr lang="en-US" sz="3600" dirty="0" smtClean="0"/>
          </a:p>
          <a:p>
            <a:pPr marL="571500" indent="-571500">
              <a:lnSpc>
                <a:spcPct val="120000"/>
              </a:lnSpc>
              <a:buFont typeface="Arial" charset="0"/>
              <a:buChar char="•"/>
            </a:pPr>
            <a:r>
              <a:rPr lang="en-US" sz="3600" dirty="0" smtClean="0"/>
              <a:t>Customize system </a:t>
            </a:r>
            <a:r>
              <a:rPr lang="en-US" sz="3600" dirty="0"/>
              <a:t>resources and training </a:t>
            </a:r>
            <a:r>
              <a:rPr lang="en-US" sz="3600" dirty="0" err="1"/>
              <a:t>hyperparameters</a:t>
            </a:r>
            <a:r>
              <a:rPr lang="en-US" sz="3600" dirty="0"/>
              <a:t> </a:t>
            </a:r>
            <a:r>
              <a:rPr lang="en-US" sz="3600" dirty="0" smtClean="0"/>
              <a:t>for a DNN training job</a:t>
            </a:r>
          </a:p>
          <a:p>
            <a:pPr marL="571500" indent="-571500">
              <a:lnSpc>
                <a:spcPct val="120000"/>
              </a:lnSpc>
              <a:buFont typeface="Arial" charset="0"/>
              <a:buChar char="•"/>
            </a:pPr>
            <a:r>
              <a:rPr lang="en-US" sz="3600" dirty="0" smtClean="0"/>
              <a:t>Account for the elastic environment of a shared cloud system:</a:t>
            </a:r>
          </a:p>
          <a:p>
            <a:pPr marL="1251219" lvl="1" indent="-571500">
              <a:lnSpc>
                <a:spcPct val="120000"/>
              </a:lnSpc>
              <a:buFont typeface="Arial" charset="0"/>
              <a:buChar char="•"/>
            </a:pPr>
            <a:r>
              <a:rPr lang="en-US" sz="3600" dirty="0" smtClean="0"/>
              <a:t>Delays due to sharing</a:t>
            </a:r>
          </a:p>
          <a:p>
            <a:pPr marL="1251219" lvl="1" indent="-571500">
              <a:lnSpc>
                <a:spcPct val="120000"/>
              </a:lnSpc>
              <a:buFont typeface="Arial" charset="0"/>
              <a:buChar char="•"/>
            </a:pPr>
            <a:r>
              <a:rPr lang="en-US" sz="3600" dirty="0" smtClean="0"/>
              <a:t>Delays </a:t>
            </a:r>
            <a:r>
              <a:rPr lang="en-US" sz="3600" dirty="0"/>
              <a:t>d</a:t>
            </a:r>
            <a:r>
              <a:rPr lang="en-US" sz="3600" dirty="0" smtClean="0"/>
              <a:t>ue to resource failures</a:t>
            </a:r>
          </a:p>
          <a:p>
            <a:pPr marL="1251219" lvl="1" indent="-571500">
              <a:lnSpc>
                <a:spcPct val="120000"/>
              </a:lnSpc>
              <a:buFont typeface="Arial" charset="0"/>
              <a:buChar char="•"/>
            </a:pPr>
            <a:r>
              <a:rPr lang="en-US" sz="3600" dirty="0" smtClean="0"/>
              <a:t>Opportunities due to additional resource availability</a:t>
            </a:r>
          </a:p>
          <a:p>
            <a:pPr marL="571500" indent="-571500">
              <a:lnSpc>
                <a:spcPct val="120000"/>
              </a:lnSpc>
              <a:buFont typeface="Arial" charset="0"/>
              <a:buChar char="•"/>
            </a:pPr>
            <a:r>
              <a:rPr lang="en-US" sz="3600" dirty="0" smtClean="0"/>
              <a:t>Continuous feedback and control mechanism to interact with users and service modules</a:t>
            </a:r>
          </a:p>
          <a:p>
            <a:pPr marL="571500" indent="-571500">
              <a:lnSpc>
                <a:spcPct val="100000"/>
              </a:lnSpc>
              <a:buFont typeface="Arial" charset="0"/>
              <a:buChar char="•"/>
            </a:pPr>
            <a:endParaRPr lang="en-US" sz="3600" dirty="0" smtClean="0"/>
          </a:p>
        </p:txBody>
      </p:sp>
      <p:sp>
        <p:nvSpPr>
          <p:cNvPr id="58" name="Line 18"/>
          <p:cNvSpPr/>
          <p:nvPr/>
        </p:nvSpPr>
        <p:spPr>
          <a:xfrm flipH="1">
            <a:off x="1921299" y="20954752"/>
            <a:ext cx="28941284" cy="0"/>
          </a:xfrm>
          <a:prstGeom prst="line">
            <a:avLst/>
          </a:prstGeom>
          <a:ln w="63500">
            <a:solidFill>
              <a:srgbClr val="000000"/>
            </a:solidFill>
            <a:custDash>
              <a:ds d="105000" sp="35000"/>
            </a:custDash>
            <a:round/>
          </a:ln>
        </p:spPr>
        <p:txBody>
          <a:bodyPr/>
          <a:lstStyle/>
          <a:p>
            <a:endParaRPr lang="en-US" dirty="0"/>
          </a:p>
        </p:txBody>
      </p:sp>
      <p:sp>
        <p:nvSpPr>
          <p:cNvPr id="59" name="Line 19"/>
          <p:cNvSpPr/>
          <p:nvPr/>
        </p:nvSpPr>
        <p:spPr>
          <a:xfrm flipH="1" flipV="1">
            <a:off x="14355457" y="8797116"/>
            <a:ext cx="45804" cy="12189813"/>
          </a:xfrm>
          <a:prstGeom prst="line">
            <a:avLst/>
          </a:prstGeom>
          <a:ln w="63500">
            <a:solidFill>
              <a:srgbClr val="000000"/>
            </a:solidFill>
            <a:custDash>
              <a:ds d="105000" sp="35000"/>
            </a:custDash>
            <a:round/>
          </a:ln>
        </p:spPr>
        <p:txBody>
          <a:bodyPr/>
          <a:lstStyle/>
          <a:p>
            <a:endParaRPr lang="en-US" dirty="0"/>
          </a:p>
        </p:txBody>
      </p:sp>
      <p:sp>
        <p:nvSpPr>
          <p:cNvPr id="60" name="CustomShape 20"/>
          <p:cNvSpPr/>
          <p:nvPr/>
        </p:nvSpPr>
        <p:spPr>
          <a:xfrm>
            <a:off x="1643531" y="3894012"/>
            <a:ext cx="19072024" cy="4795684"/>
          </a:xfrm>
          <a:prstGeom prst="rect">
            <a:avLst/>
          </a:prstGeom>
          <a:noFill/>
          <a:ln>
            <a:noFill/>
          </a:ln>
        </p:spPr>
        <p:txBody>
          <a:bodyPr lIns="130477" tIns="65238" rIns="130477" bIns="65238"/>
          <a:lstStyle/>
          <a:p>
            <a:pPr algn="just">
              <a:lnSpc>
                <a:spcPct val="100000"/>
              </a:lnSpc>
            </a:pPr>
            <a:r>
              <a:rPr lang="en-US" sz="3200" dirty="0" smtClean="0">
                <a:solidFill>
                  <a:srgbClr val="000000"/>
                </a:solidFill>
                <a:latin typeface="IBM Plex Sans"/>
                <a:ea typeface="IBM Plex Mono"/>
              </a:rPr>
              <a:t>Training deep </a:t>
            </a:r>
            <a:r>
              <a:rPr lang="en-US" sz="3200" dirty="0">
                <a:solidFill>
                  <a:srgbClr val="000000"/>
                </a:solidFill>
                <a:latin typeface="IBM Plex Sans"/>
                <a:ea typeface="IBM Plex Mono"/>
              </a:rPr>
              <a:t>neural networks (DNNs) </a:t>
            </a:r>
            <a:r>
              <a:rPr lang="en-US" sz="3200" dirty="0" smtClean="0">
                <a:solidFill>
                  <a:srgbClr val="000000"/>
                </a:solidFill>
                <a:latin typeface="IBM Plex Sans"/>
                <a:ea typeface="IBM Plex Mono"/>
              </a:rPr>
              <a:t>requires </a:t>
            </a:r>
            <a:r>
              <a:rPr lang="en-US" sz="3200" dirty="0">
                <a:solidFill>
                  <a:srgbClr val="000000"/>
                </a:solidFill>
                <a:latin typeface="IBM Plex Sans"/>
                <a:ea typeface="IBM Plex Mono"/>
              </a:rPr>
              <a:t>intensive resources </a:t>
            </a:r>
            <a:r>
              <a:rPr lang="en-US" sz="3200" dirty="0" smtClean="0">
                <a:solidFill>
                  <a:srgbClr val="000000"/>
                </a:solidFill>
                <a:latin typeface="IBM Plex Sans"/>
                <a:ea typeface="IBM Plex Mono"/>
              </a:rPr>
              <a:t>for </a:t>
            </a:r>
            <a:r>
              <a:rPr lang="en-US" sz="3200" dirty="0">
                <a:solidFill>
                  <a:srgbClr val="000000"/>
                </a:solidFill>
                <a:latin typeface="IBM Plex Sans"/>
                <a:ea typeface="IBM Plex Mono"/>
              </a:rPr>
              <a:t>computation and </a:t>
            </a:r>
            <a:r>
              <a:rPr lang="en-US" sz="3200" dirty="0" smtClean="0">
                <a:solidFill>
                  <a:srgbClr val="000000"/>
                </a:solidFill>
                <a:latin typeface="IBM Plex Sans"/>
                <a:ea typeface="IBM Plex Mono"/>
              </a:rPr>
              <a:t>memory</a:t>
            </a:r>
            <a:r>
              <a:rPr lang="en-US" sz="3200" dirty="0">
                <a:solidFill>
                  <a:srgbClr val="000000"/>
                </a:solidFill>
                <a:latin typeface="IBM Plex Sans"/>
                <a:ea typeface="IBM Plex Mono"/>
              </a:rPr>
              <a:t>/</a:t>
            </a:r>
            <a:r>
              <a:rPr lang="en-US" sz="3200" dirty="0" smtClean="0">
                <a:solidFill>
                  <a:srgbClr val="000000"/>
                </a:solidFill>
                <a:latin typeface="IBM Plex Sans"/>
                <a:ea typeface="IBM Plex Mono"/>
              </a:rPr>
              <a:t>storage. It </a:t>
            </a:r>
            <a:r>
              <a:rPr lang="en-US" sz="3200" dirty="0">
                <a:solidFill>
                  <a:srgbClr val="000000"/>
                </a:solidFill>
                <a:latin typeface="IBM Plex Sans"/>
                <a:ea typeface="IBM Plex Mono"/>
              </a:rPr>
              <a:t>is important to enable rapid development, experimentation, and testing of DNNs by improving the performance of these codes. </a:t>
            </a:r>
            <a:r>
              <a:rPr lang="en-US" sz="3200" dirty="0" smtClean="0">
                <a:solidFill>
                  <a:srgbClr val="000000"/>
                </a:solidFill>
                <a:latin typeface="IBM Plex Sans"/>
                <a:ea typeface="IBM Plex Mono"/>
              </a:rPr>
              <a:t>This </a:t>
            </a:r>
            <a:r>
              <a:rPr lang="en-US" sz="3200" dirty="0">
                <a:solidFill>
                  <a:srgbClr val="000000"/>
                </a:solidFill>
                <a:latin typeface="IBM Plex Sans"/>
                <a:ea typeface="IBM Plex Mono"/>
              </a:rPr>
              <a:t>requires understanding what system resources are exercised by deep learning codes, to what degree the utilization of different resources is impacted by changes in the compute intensity or size of data being processed by the neural network, and the nature of the dependencies between different resource bottlenecks. W</a:t>
            </a:r>
            <a:r>
              <a:rPr lang="en-US" sz="3200" dirty="0" smtClean="0">
                <a:solidFill>
                  <a:srgbClr val="000000"/>
                </a:solidFill>
                <a:latin typeface="IBM Plex Sans"/>
                <a:ea typeface="IBM Plex Mono"/>
              </a:rPr>
              <a:t>e </a:t>
            </a:r>
            <a:r>
              <a:rPr lang="en-US" sz="3200" dirty="0">
                <a:solidFill>
                  <a:srgbClr val="000000"/>
                </a:solidFill>
                <a:latin typeface="IBM Plex Sans"/>
                <a:ea typeface="IBM Plex Mono"/>
              </a:rPr>
              <a:t>are performing an extensive empirical evaluation by varying </a:t>
            </a:r>
            <a:r>
              <a:rPr lang="en-US" sz="3200" dirty="0" smtClean="0">
                <a:solidFill>
                  <a:srgbClr val="000000"/>
                </a:solidFill>
                <a:latin typeface="IBM Plex Sans"/>
                <a:ea typeface="IBM Plex Mono"/>
              </a:rPr>
              <a:t>execution </a:t>
            </a:r>
            <a:r>
              <a:rPr lang="en-US" sz="3200" dirty="0">
                <a:solidFill>
                  <a:srgbClr val="000000"/>
                </a:solidFill>
                <a:latin typeface="IBM Plex Sans"/>
                <a:ea typeface="IBM Plex Mono"/>
              </a:rPr>
              <a:t>parameters and running </a:t>
            </a:r>
            <a:r>
              <a:rPr lang="en-US" sz="3200" dirty="0" smtClean="0">
                <a:solidFill>
                  <a:srgbClr val="000000"/>
                </a:solidFill>
                <a:latin typeface="IBM Plex Sans"/>
                <a:ea typeface="IBM Plex Mono"/>
              </a:rPr>
              <a:t>experiments </a:t>
            </a:r>
            <a:r>
              <a:rPr lang="en-US" sz="3200" dirty="0">
                <a:solidFill>
                  <a:srgbClr val="000000"/>
                </a:solidFill>
                <a:latin typeface="IBM Plex Sans"/>
                <a:ea typeface="IBM Plex Mono"/>
              </a:rPr>
              <a:t>with different configurations of DNN training jobs. The goal is to </a:t>
            </a:r>
            <a:r>
              <a:rPr lang="en-US" sz="3200" dirty="0" smtClean="0">
                <a:solidFill>
                  <a:srgbClr val="000000"/>
                </a:solidFill>
                <a:latin typeface="IBM Plex Sans"/>
                <a:ea typeface="IBM Plex Mono"/>
              </a:rPr>
              <a:t>understand </a:t>
            </a:r>
            <a:r>
              <a:rPr lang="en-US" sz="3200" dirty="0">
                <a:solidFill>
                  <a:srgbClr val="000000"/>
                </a:solidFill>
                <a:latin typeface="IBM Plex Sans"/>
                <a:ea typeface="IBM Plex Mono"/>
              </a:rPr>
              <a:t>how to tailor system resources and training </a:t>
            </a:r>
            <a:r>
              <a:rPr lang="en-US" sz="3200" dirty="0" err="1">
                <a:solidFill>
                  <a:srgbClr val="000000"/>
                </a:solidFill>
                <a:latin typeface="IBM Plex Sans"/>
                <a:ea typeface="IBM Plex Mono"/>
              </a:rPr>
              <a:t>hyperparameters</a:t>
            </a:r>
            <a:r>
              <a:rPr lang="en-US" sz="3200" dirty="0">
                <a:solidFill>
                  <a:srgbClr val="000000"/>
                </a:solidFill>
                <a:latin typeface="IBM Plex Sans"/>
                <a:ea typeface="IBM Plex Mono"/>
              </a:rPr>
              <a:t> to the needs of a </a:t>
            </a:r>
            <a:r>
              <a:rPr lang="en-US" sz="3200" dirty="0" smtClean="0">
                <a:solidFill>
                  <a:srgbClr val="000000"/>
                </a:solidFill>
                <a:latin typeface="IBM Plex Sans"/>
                <a:ea typeface="IBM Plex Mono"/>
              </a:rPr>
              <a:t>deep </a:t>
            </a:r>
            <a:r>
              <a:rPr lang="en-US" sz="3200" dirty="0">
                <a:solidFill>
                  <a:srgbClr val="000000"/>
                </a:solidFill>
                <a:latin typeface="IBM Plex Sans"/>
                <a:ea typeface="IBM Plex Mono"/>
              </a:rPr>
              <a:t>learning </a:t>
            </a:r>
            <a:r>
              <a:rPr lang="en-US" sz="3200" dirty="0" smtClean="0">
                <a:solidFill>
                  <a:srgbClr val="000000"/>
                </a:solidFill>
                <a:latin typeface="IBM Plex Sans"/>
                <a:ea typeface="IBM Plex Mono"/>
              </a:rPr>
              <a:t>job, accounting </a:t>
            </a:r>
            <a:r>
              <a:rPr lang="en-US" sz="3200" dirty="0">
                <a:solidFill>
                  <a:srgbClr val="000000"/>
                </a:solidFill>
                <a:latin typeface="IBM Plex Sans"/>
                <a:ea typeface="IBM Plex Mono"/>
              </a:rPr>
              <a:t>for both the DNN model and </a:t>
            </a:r>
            <a:r>
              <a:rPr lang="en-US" sz="3200" dirty="0" smtClean="0">
                <a:solidFill>
                  <a:srgbClr val="000000"/>
                </a:solidFill>
                <a:latin typeface="IBM Plex Sans"/>
                <a:ea typeface="IBM Plex Mono"/>
              </a:rPr>
              <a:t>dataset</a:t>
            </a:r>
            <a:r>
              <a:rPr lang="en-US" sz="3200" dirty="0">
                <a:solidFill>
                  <a:srgbClr val="000000"/>
                </a:solidFill>
                <a:latin typeface="IBM Plex Sans"/>
                <a:ea typeface="IBM Plex Mono"/>
              </a:rPr>
              <a:t>. </a:t>
            </a:r>
          </a:p>
        </p:txBody>
      </p:sp>
      <p:sp>
        <p:nvSpPr>
          <p:cNvPr id="61" name="TextShape 21"/>
          <p:cNvSpPr txBox="1"/>
          <p:nvPr/>
        </p:nvSpPr>
        <p:spPr>
          <a:xfrm>
            <a:off x="2437087" y="7317732"/>
            <a:ext cx="13255905" cy="1921138"/>
          </a:xfrm>
          <a:prstGeom prst="rect">
            <a:avLst/>
          </a:prstGeom>
        </p:spPr>
      </p:sp>
      <p:sp>
        <p:nvSpPr>
          <p:cNvPr id="72" name="CustomShape 23"/>
          <p:cNvSpPr/>
          <p:nvPr/>
        </p:nvSpPr>
        <p:spPr>
          <a:xfrm>
            <a:off x="18774244" y="21400014"/>
            <a:ext cx="11797840" cy="1114651"/>
          </a:xfrm>
          <a:prstGeom prst="rect">
            <a:avLst/>
          </a:prstGeom>
          <a:noFill/>
          <a:ln>
            <a:noFill/>
          </a:ln>
        </p:spPr>
        <p:txBody>
          <a:bodyPr lIns="130477" tIns="65238" rIns="130477" bIns="65238"/>
          <a:lstStyle/>
          <a:p>
            <a:pPr algn="ctr">
              <a:lnSpc>
                <a:spcPct val="100000"/>
              </a:lnSpc>
            </a:pPr>
            <a:r>
              <a:rPr lang="en-US" sz="5219" b="1" i="1" dirty="0" smtClean="0">
                <a:solidFill>
                  <a:srgbClr val="000000"/>
                </a:solidFill>
                <a:latin typeface="Calibri"/>
              </a:rPr>
              <a:t>Evaluation </a:t>
            </a:r>
            <a:r>
              <a:rPr lang="mr-IN" sz="5219" b="1" i="1" dirty="0" smtClean="0">
                <a:solidFill>
                  <a:srgbClr val="000000"/>
                </a:solidFill>
                <a:latin typeface="Calibri"/>
              </a:rPr>
              <a:t>–</a:t>
            </a:r>
            <a:r>
              <a:rPr lang="en-US" sz="5219" b="1" i="1" dirty="0" smtClean="0">
                <a:solidFill>
                  <a:srgbClr val="000000"/>
                </a:solidFill>
                <a:latin typeface="Calibri"/>
              </a:rPr>
              <a:t> Throughput Scaling</a:t>
            </a:r>
            <a:endParaRPr sz="3879" b="1" dirty="0"/>
          </a:p>
        </p:txBody>
      </p:sp>
      <p:sp>
        <p:nvSpPr>
          <p:cNvPr id="123" name="CustomShape 23"/>
          <p:cNvSpPr/>
          <p:nvPr/>
        </p:nvSpPr>
        <p:spPr>
          <a:xfrm>
            <a:off x="14206981" y="9133499"/>
            <a:ext cx="17424733" cy="926384"/>
          </a:xfrm>
          <a:prstGeom prst="rect">
            <a:avLst/>
          </a:prstGeom>
          <a:noFill/>
          <a:ln>
            <a:noFill/>
          </a:ln>
        </p:spPr>
        <p:txBody>
          <a:bodyPr lIns="130477" tIns="65238" rIns="130477" bIns="65238"/>
          <a:lstStyle/>
          <a:p>
            <a:pPr algn="ctr">
              <a:lnSpc>
                <a:spcPct val="100000"/>
              </a:lnSpc>
            </a:pPr>
            <a:r>
              <a:rPr lang="en-US" sz="5219" b="1" i="1" dirty="0" err="1" smtClean="0">
                <a:solidFill>
                  <a:srgbClr val="000000"/>
                </a:solidFill>
                <a:latin typeface="Calibri"/>
              </a:rPr>
              <a:t>FfDL</a:t>
            </a:r>
            <a:r>
              <a:rPr lang="en-US" sz="5219" b="1" i="1" dirty="0" smtClean="0">
                <a:solidFill>
                  <a:srgbClr val="000000"/>
                </a:solidFill>
                <a:latin typeface="Calibri"/>
              </a:rPr>
              <a:t> Architecture</a:t>
            </a:r>
            <a:endParaRPr sz="3879" b="1" dirty="0"/>
          </a:p>
        </p:txBody>
      </p:sp>
      <p:sp>
        <p:nvSpPr>
          <p:cNvPr id="1329" name="Rectangle 1328"/>
          <p:cNvSpPr/>
          <p:nvPr/>
        </p:nvSpPr>
        <p:spPr>
          <a:xfrm>
            <a:off x="1304288" y="3070135"/>
            <a:ext cx="30198037" cy="646331"/>
          </a:xfrm>
          <a:prstGeom prst="rect">
            <a:avLst/>
          </a:prstGeom>
        </p:spPr>
        <p:txBody>
          <a:bodyPr wrap="square">
            <a:spAutoFit/>
          </a:bodyPr>
          <a:lstStyle/>
          <a:p>
            <a:pPr algn="ctr">
              <a:lnSpc>
                <a:spcPct val="100000"/>
              </a:lnSpc>
            </a:pPr>
            <a:r>
              <a:rPr lang="en-US" sz="3100" dirty="0" smtClean="0"/>
              <a:t> </a:t>
            </a:r>
            <a:r>
              <a:rPr lang="en-US" sz="3600" dirty="0" err="1"/>
              <a:t>Parijat</a:t>
            </a:r>
            <a:r>
              <a:rPr lang="en-US" sz="3600" dirty="0"/>
              <a:t> </a:t>
            </a:r>
            <a:r>
              <a:rPr lang="en-US" sz="3600" dirty="0" err="1" smtClean="0"/>
              <a:t>Dube</a:t>
            </a:r>
            <a:r>
              <a:rPr lang="en-US" sz="3600" dirty="0"/>
              <a:t> </a:t>
            </a:r>
            <a:r>
              <a:rPr lang="en-US" sz="3600" dirty="0" smtClean="0"/>
              <a:t>and </a:t>
            </a:r>
            <a:r>
              <a:rPr lang="en-US" sz="3600" dirty="0" err="1" smtClean="0"/>
              <a:t>Zehra</a:t>
            </a:r>
            <a:r>
              <a:rPr lang="en-US" sz="3600" dirty="0" smtClean="0"/>
              <a:t> </a:t>
            </a:r>
            <a:r>
              <a:rPr lang="en-US" sz="3600" dirty="0" err="1" smtClean="0"/>
              <a:t>Sura</a:t>
            </a:r>
            <a:r>
              <a:rPr lang="en-US" sz="3600" dirty="0" smtClean="0"/>
              <a:t> </a:t>
            </a:r>
            <a:endParaRPr lang="en-US" sz="3600" dirty="0"/>
          </a:p>
        </p:txBody>
      </p:sp>
      <p:sp>
        <p:nvSpPr>
          <p:cNvPr id="1338" name="Line 19"/>
          <p:cNvSpPr/>
          <p:nvPr/>
        </p:nvSpPr>
        <p:spPr>
          <a:xfrm flipH="1" flipV="1">
            <a:off x="16708175" y="20986929"/>
            <a:ext cx="49074" cy="13060271"/>
          </a:xfrm>
          <a:prstGeom prst="line">
            <a:avLst/>
          </a:prstGeom>
          <a:ln w="63500">
            <a:solidFill>
              <a:srgbClr val="000000"/>
            </a:solidFill>
            <a:custDash>
              <a:ds d="105000" sp="35000"/>
            </a:custDash>
            <a:round/>
          </a:ln>
        </p:spPr>
        <p:txBody>
          <a:bodyPr/>
          <a:lstStyle/>
          <a:p>
            <a:endParaRPr lang="en-US" dirty="0"/>
          </a:p>
        </p:txBody>
      </p:sp>
      <p:sp>
        <p:nvSpPr>
          <p:cNvPr id="282" name="CustomShape 23"/>
          <p:cNvSpPr/>
          <p:nvPr/>
        </p:nvSpPr>
        <p:spPr>
          <a:xfrm>
            <a:off x="1403809" y="21327117"/>
            <a:ext cx="12113041" cy="987074"/>
          </a:xfrm>
          <a:prstGeom prst="rect">
            <a:avLst/>
          </a:prstGeom>
          <a:noFill/>
          <a:ln>
            <a:noFill/>
          </a:ln>
        </p:spPr>
        <p:txBody>
          <a:bodyPr lIns="130477" tIns="65238" rIns="130477" bIns="65238"/>
          <a:lstStyle/>
          <a:p>
            <a:pPr algn="ctr">
              <a:lnSpc>
                <a:spcPct val="100000"/>
              </a:lnSpc>
            </a:pPr>
            <a:r>
              <a:rPr lang="en-US" sz="5219" b="1" i="1" dirty="0" smtClean="0">
                <a:solidFill>
                  <a:srgbClr val="000000"/>
                </a:solidFill>
                <a:latin typeface="Calibri"/>
              </a:rPr>
              <a:t>Factors affecting DNN Performance </a:t>
            </a:r>
            <a:endParaRPr sz="3879" b="1" dirty="0"/>
          </a:p>
        </p:txBody>
      </p:sp>
      <p:sp>
        <p:nvSpPr>
          <p:cNvPr id="1280" name="Rectangle 1279"/>
          <p:cNvSpPr/>
          <p:nvPr/>
        </p:nvSpPr>
        <p:spPr>
          <a:xfrm>
            <a:off x="14635381" y="19546405"/>
            <a:ext cx="16247666" cy="523220"/>
          </a:xfrm>
          <a:prstGeom prst="rect">
            <a:avLst/>
          </a:prstGeom>
        </p:spPr>
        <p:txBody>
          <a:bodyPr wrap="square">
            <a:spAutoFit/>
          </a:bodyPr>
          <a:lstStyle/>
          <a:p>
            <a:pPr algn="ctr"/>
            <a:r>
              <a:rPr lang="en-US" sz="2800" dirty="0" smtClean="0">
                <a:solidFill>
                  <a:srgbClr val="000000"/>
                </a:solidFill>
                <a:latin typeface="Calibri"/>
                <a:hlinkClick r:id="rId3"/>
              </a:rPr>
              <a:t>https</a:t>
            </a:r>
            <a:r>
              <a:rPr lang="en-US" sz="2800" dirty="0">
                <a:solidFill>
                  <a:srgbClr val="000000"/>
                </a:solidFill>
                <a:latin typeface="Calibri"/>
                <a:hlinkClick r:id="rId3"/>
              </a:rPr>
              <a:t>://developer.ibm.com/code/2018/03/20/democratize-ai-with-fabric-for-deep-learning</a:t>
            </a:r>
            <a:r>
              <a:rPr lang="en-US" sz="2800" dirty="0" smtClean="0">
                <a:solidFill>
                  <a:srgbClr val="000000"/>
                </a:solidFill>
                <a:latin typeface="Calibri"/>
                <a:hlinkClick r:id="rId3"/>
              </a:rPr>
              <a:t>/</a:t>
            </a:r>
            <a:endParaRPr lang="en-US" sz="2800" dirty="0" smtClean="0">
              <a:solidFill>
                <a:srgbClr val="000000"/>
              </a:solidFill>
              <a:latin typeface="Calibri"/>
            </a:endParaRPr>
          </a:p>
        </p:txBody>
      </p:sp>
      <p:grpSp>
        <p:nvGrpSpPr>
          <p:cNvPr id="417" name="Group 416"/>
          <p:cNvGrpSpPr/>
          <p:nvPr/>
        </p:nvGrpSpPr>
        <p:grpSpPr>
          <a:xfrm>
            <a:off x="27713892" y="34604443"/>
            <a:ext cx="2882478" cy="1556257"/>
            <a:chOff x="1914277" y="16435746"/>
            <a:chExt cx="3197385" cy="1726276"/>
          </a:xfrm>
        </p:grpSpPr>
        <p:grpSp>
          <p:nvGrpSpPr>
            <p:cNvPr id="419" name="Group 418"/>
            <p:cNvGrpSpPr/>
            <p:nvPr/>
          </p:nvGrpSpPr>
          <p:grpSpPr>
            <a:xfrm>
              <a:off x="4110568" y="16898043"/>
              <a:ext cx="1001094" cy="871374"/>
              <a:chOff x="4716781" y="16241871"/>
              <a:chExt cx="1542450" cy="1322218"/>
            </a:xfrm>
          </p:grpSpPr>
          <p:sp>
            <p:nvSpPr>
              <p:cNvPr id="426" name="Rectangle 425"/>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427" name="Group 426"/>
              <p:cNvGrpSpPr/>
              <p:nvPr/>
            </p:nvGrpSpPr>
            <p:grpSpPr>
              <a:xfrm>
                <a:off x="4888968" y="16421489"/>
                <a:ext cx="1234044" cy="992424"/>
                <a:chOff x="8861795" y="13798592"/>
                <a:chExt cx="1401880" cy="1141830"/>
              </a:xfrm>
            </p:grpSpPr>
            <p:sp>
              <p:nvSpPr>
                <p:cNvPr id="428" name="Oval 427"/>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Oval 428"/>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5"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36"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37"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38"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39"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40"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441"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420" name="Rectangle 419"/>
            <p:cNvSpPr/>
            <p:nvPr/>
          </p:nvSpPr>
          <p:spPr>
            <a:xfrm>
              <a:off x="1914277" y="16435746"/>
              <a:ext cx="1678918" cy="17262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cxnSp>
          <p:nvCxnSpPr>
            <p:cNvPr id="421" name="Elbow Connector 91"/>
            <p:cNvCxnSpPr/>
            <p:nvPr/>
          </p:nvCxnSpPr>
          <p:spPr>
            <a:xfrm flipV="1">
              <a:off x="3381135" y="17328523"/>
              <a:ext cx="731702" cy="29404"/>
            </a:xfrm>
            <a:prstGeom prst="straightConnector1">
              <a:avLst/>
            </a:prstGeom>
            <a:ln w="88900">
              <a:headEnd type="none"/>
              <a:tailEnd type="triangle" w="med" len="med"/>
            </a:ln>
          </p:spPr>
          <p:style>
            <a:lnRef idx="1">
              <a:schemeClr val="accent1"/>
            </a:lnRef>
            <a:fillRef idx="0">
              <a:schemeClr val="accent1"/>
            </a:fillRef>
            <a:effectRef idx="0">
              <a:schemeClr val="accent1"/>
            </a:effectRef>
            <a:fontRef idx="minor">
              <a:schemeClr val="tx1"/>
            </a:fontRef>
          </p:style>
        </p:cxnSp>
        <p:pic>
          <p:nvPicPr>
            <p:cNvPr id="422" name="Picture 421"/>
            <p:cNvPicPr>
              <a:picLocks noChangeAspect="1"/>
            </p:cNvPicPr>
            <p:nvPr/>
          </p:nvPicPr>
          <p:blipFill>
            <a:blip r:embed="rId4"/>
            <a:stretch>
              <a:fillRect/>
            </a:stretch>
          </p:blipFill>
          <p:spPr>
            <a:xfrm>
              <a:off x="1992151" y="16499962"/>
              <a:ext cx="765265" cy="765265"/>
            </a:xfrm>
            <a:prstGeom prst="rect">
              <a:avLst/>
            </a:prstGeom>
          </p:spPr>
        </p:pic>
        <p:pic>
          <p:nvPicPr>
            <p:cNvPr id="423" name="Picture 422"/>
            <p:cNvPicPr>
              <a:picLocks noChangeAspect="1"/>
            </p:cNvPicPr>
            <p:nvPr/>
          </p:nvPicPr>
          <p:blipFill>
            <a:blip r:embed="rId5"/>
            <a:stretch>
              <a:fillRect/>
            </a:stretch>
          </p:blipFill>
          <p:spPr>
            <a:xfrm>
              <a:off x="2141730" y="17396032"/>
              <a:ext cx="583542" cy="583542"/>
            </a:xfrm>
            <a:prstGeom prst="rect">
              <a:avLst/>
            </a:prstGeom>
          </p:spPr>
        </p:pic>
        <p:pic>
          <p:nvPicPr>
            <p:cNvPr id="424" name="Picture 423"/>
            <p:cNvPicPr>
              <a:picLocks noChangeAspect="1"/>
            </p:cNvPicPr>
            <p:nvPr/>
          </p:nvPicPr>
          <p:blipFill>
            <a:blip r:embed="rId6"/>
            <a:stretch>
              <a:fillRect/>
            </a:stretch>
          </p:blipFill>
          <p:spPr>
            <a:xfrm>
              <a:off x="2762396" y="16557000"/>
              <a:ext cx="662542" cy="662542"/>
            </a:xfrm>
            <a:prstGeom prst="rect">
              <a:avLst/>
            </a:prstGeom>
          </p:spPr>
        </p:pic>
        <p:pic>
          <p:nvPicPr>
            <p:cNvPr id="425" name="Picture 424"/>
            <p:cNvPicPr>
              <a:picLocks noChangeAspect="1"/>
            </p:cNvPicPr>
            <p:nvPr/>
          </p:nvPicPr>
          <p:blipFill>
            <a:blip r:embed="rId7"/>
            <a:stretch>
              <a:fillRect/>
            </a:stretch>
          </p:blipFill>
          <p:spPr>
            <a:xfrm>
              <a:off x="2837522" y="17258753"/>
              <a:ext cx="616823" cy="704941"/>
            </a:xfrm>
            <a:prstGeom prst="rect">
              <a:avLst/>
            </a:prstGeom>
          </p:spPr>
        </p:pic>
      </p:grpSp>
      <p:pic>
        <p:nvPicPr>
          <p:cNvPr id="1283" name="Picture 1282"/>
          <p:cNvPicPr>
            <a:picLocks noChangeAspect="1"/>
          </p:cNvPicPr>
          <p:nvPr/>
        </p:nvPicPr>
        <p:blipFill>
          <a:blip r:embed="rId8"/>
          <a:stretch>
            <a:fillRect/>
          </a:stretch>
        </p:blipFill>
        <p:spPr>
          <a:xfrm>
            <a:off x="27868293" y="38205546"/>
            <a:ext cx="2670926" cy="1689054"/>
          </a:xfrm>
          <a:prstGeom prst="rect">
            <a:avLst/>
          </a:prstGeom>
        </p:spPr>
      </p:pic>
      <p:sp>
        <p:nvSpPr>
          <p:cNvPr id="1284" name="Rectangle 1283"/>
          <p:cNvSpPr/>
          <p:nvPr/>
        </p:nvSpPr>
        <p:spPr>
          <a:xfrm>
            <a:off x="28213808" y="36377347"/>
            <a:ext cx="2054152" cy="830997"/>
          </a:xfrm>
          <a:prstGeom prst="rect">
            <a:avLst/>
          </a:prstGeom>
        </p:spPr>
        <p:txBody>
          <a:bodyPr wrap="none">
            <a:spAutoFit/>
          </a:bodyPr>
          <a:lstStyle/>
          <a:p>
            <a:pPr algn="ctr"/>
            <a:r>
              <a:rPr lang="en-US" sz="2400" dirty="0" smtClean="0">
                <a:solidFill>
                  <a:srgbClr val="000000"/>
                </a:solidFill>
                <a:latin typeface="Calibri"/>
              </a:rPr>
              <a:t>Scalable</a:t>
            </a:r>
          </a:p>
          <a:p>
            <a:pPr algn="ctr"/>
            <a:r>
              <a:rPr lang="en-US" sz="2400" dirty="0" smtClean="0">
                <a:solidFill>
                  <a:srgbClr val="000000"/>
                </a:solidFill>
                <a:latin typeface="Calibri"/>
              </a:rPr>
              <a:t>Model Training</a:t>
            </a:r>
            <a:endParaRPr lang="en-US" dirty="0"/>
          </a:p>
        </p:txBody>
      </p:sp>
      <p:sp>
        <p:nvSpPr>
          <p:cNvPr id="445" name="Rectangle 444"/>
          <p:cNvSpPr/>
          <p:nvPr/>
        </p:nvSpPr>
        <p:spPr>
          <a:xfrm>
            <a:off x="28254657" y="39952669"/>
            <a:ext cx="2025234" cy="830997"/>
          </a:xfrm>
          <a:prstGeom prst="rect">
            <a:avLst/>
          </a:prstGeom>
        </p:spPr>
        <p:txBody>
          <a:bodyPr wrap="none">
            <a:spAutoFit/>
          </a:bodyPr>
          <a:lstStyle/>
          <a:p>
            <a:pPr algn="ctr"/>
            <a:r>
              <a:rPr lang="en-US" sz="2400" dirty="0" smtClean="0">
                <a:solidFill>
                  <a:srgbClr val="000000"/>
                </a:solidFill>
                <a:latin typeface="Calibri"/>
              </a:rPr>
              <a:t>Evaluation and</a:t>
            </a:r>
          </a:p>
          <a:p>
            <a:pPr algn="ctr"/>
            <a:r>
              <a:rPr lang="en-US" sz="2400" dirty="0" smtClean="0">
                <a:solidFill>
                  <a:srgbClr val="000000"/>
                </a:solidFill>
                <a:latin typeface="Calibri"/>
              </a:rPr>
              <a:t>Debugging</a:t>
            </a:r>
            <a:endParaRPr lang="en-US" dirty="0"/>
          </a:p>
        </p:txBody>
      </p:sp>
      <p:pic>
        <p:nvPicPr>
          <p:cNvPr id="1285" name="Picture 1284"/>
          <p:cNvPicPr>
            <a:picLocks noChangeAspect="1"/>
          </p:cNvPicPr>
          <p:nvPr/>
        </p:nvPicPr>
        <p:blipFill>
          <a:blip r:embed="rId9"/>
          <a:stretch>
            <a:fillRect/>
          </a:stretch>
        </p:blipFill>
        <p:spPr>
          <a:xfrm>
            <a:off x="22856910" y="34636107"/>
            <a:ext cx="3002677" cy="1411973"/>
          </a:xfrm>
          <a:prstGeom prst="rect">
            <a:avLst/>
          </a:prstGeom>
        </p:spPr>
      </p:pic>
      <p:sp>
        <p:nvSpPr>
          <p:cNvPr id="447" name="Rectangle 446"/>
          <p:cNvSpPr/>
          <p:nvPr/>
        </p:nvSpPr>
        <p:spPr>
          <a:xfrm>
            <a:off x="23075691" y="36294344"/>
            <a:ext cx="2576989" cy="830997"/>
          </a:xfrm>
          <a:prstGeom prst="rect">
            <a:avLst/>
          </a:prstGeom>
        </p:spPr>
        <p:txBody>
          <a:bodyPr wrap="none">
            <a:spAutoFit/>
          </a:bodyPr>
          <a:lstStyle/>
          <a:p>
            <a:pPr algn="ctr"/>
            <a:r>
              <a:rPr lang="en-US" sz="2400" dirty="0" smtClean="0">
                <a:solidFill>
                  <a:srgbClr val="000000"/>
                </a:solidFill>
                <a:latin typeface="Calibri"/>
              </a:rPr>
              <a:t>Data Preprocessing</a:t>
            </a:r>
          </a:p>
          <a:p>
            <a:pPr algn="ctr"/>
            <a:r>
              <a:rPr lang="en-US" sz="2400" dirty="0" smtClean="0">
                <a:solidFill>
                  <a:srgbClr val="000000"/>
                </a:solidFill>
                <a:latin typeface="Calibri"/>
              </a:rPr>
              <a:t>Pipelines</a:t>
            </a:r>
            <a:endParaRPr lang="en-US" dirty="0"/>
          </a:p>
        </p:txBody>
      </p:sp>
      <p:pic>
        <p:nvPicPr>
          <p:cNvPr id="1286" name="Picture 1285"/>
          <p:cNvPicPr>
            <a:picLocks noChangeAspect="1"/>
          </p:cNvPicPr>
          <p:nvPr/>
        </p:nvPicPr>
        <p:blipFill>
          <a:blip r:embed="rId10"/>
          <a:stretch>
            <a:fillRect/>
          </a:stretch>
        </p:blipFill>
        <p:spPr>
          <a:xfrm>
            <a:off x="22942635" y="38323074"/>
            <a:ext cx="3157665" cy="1617133"/>
          </a:xfrm>
          <a:prstGeom prst="rect">
            <a:avLst/>
          </a:prstGeom>
        </p:spPr>
      </p:pic>
      <p:pic>
        <p:nvPicPr>
          <p:cNvPr id="1282" name="Picture 1281"/>
          <p:cNvPicPr>
            <a:picLocks noChangeAspect="1"/>
          </p:cNvPicPr>
          <p:nvPr/>
        </p:nvPicPr>
        <p:blipFill>
          <a:blip r:embed="rId11"/>
          <a:stretch>
            <a:fillRect/>
          </a:stretch>
        </p:blipFill>
        <p:spPr>
          <a:xfrm>
            <a:off x="25256992" y="36039812"/>
            <a:ext cx="2989067" cy="2562057"/>
          </a:xfrm>
          <a:prstGeom prst="rect">
            <a:avLst/>
          </a:prstGeom>
        </p:spPr>
      </p:pic>
      <p:sp>
        <p:nvSpPr>
          <p:cNvPr id="449" name="Rectangle 448"/>
          <p:cNvSpPr/>
          <p:nvPr/>
        </p:nvSpPr>
        <p:spPr>
          <a:xfrm>
            <a:off x="23292132" y="39990769"/>
            <a:ext cx="2552750" cy="830997"/>
          </a:xfrm>
          <a:prstGeom prst="rect">
            <a:avLst/>
          </a:prstGeom>
        </p:spPr>
        <p:txBody>
          <a:bodyPr wrap="none">
            <a:spAutoFit/>
          </a:bodyPr>
          <a:lstStyle/>
          <a:p>
            <a:pPr algn="ctr"/>
            <a:r>
              <a:rPr lang="en-US" sz="2400" dirty="0" smtClean="0">
                <a:solidFill>
                  <a:srgbClr val="000000"/>
                </a:solidFill>
                <a:latin typeface="Calibri"/>
              </a:rPr>
              <a:t>Continuous Testing</a:t>
            </a:r>
          </a:p>
          <a:p>
            <a:pPr algn="ctr"/>
            <a:r>
              <a:rPr lang="en-US" sz="2400" dirty="0" smtClean="0">
                <a:solidFill>
                  <a:srgbClr val="000000"/>
                </a:solidFill>
                <a:latin typeface="Calibri"/>
              </a:rPr>
              <a:t>and Improvement</a:t>
            </a:r>
            <a:endParaRPr lang="en-US" dirty="0"/>
          </a:p>
        </p:txBody>
      </p:sp>
      <p:grpSp>
        <p:nvGrpSpPr>
          <p:cNvPr id="497" name="Group 496"/>
          <p:cNvGrpSpPr/>
          <p:nvPr/>
        </p:nvGrpSpPr>
        <p:grpSpPr>
          <a:xfrm>
            <a:off x="22130172" y="3600546"/>
            <a:ext cx="1696063" cy="1772621"/>
            <a:chOff x="1605395" y="12209164"/>
            <a:chExt cx="2284032" cy="2776673"/>
          </a:xfrm>
        </p:grpSpPr>
        <p:sp>
          <p:nvSpPr>
            <p:cNvPr id="498" name="Rectangle 497"/>
            <p:cNvSpPr/>
            <p:nvPr/>
          </p:nvSpPr>
          <p:spPr>
            <a:xfrm>
              <a:off x="1605395" y="12552430"/>
              <a:ext cx="2284032" cy="34788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499" name="Rectangle 498"/>
            <p:cNvSpPr/>
            <p:nvPr/>
          </p:nvSpPr>
          <p:spPr>
            <a:xfrm>
              <a:off x="1605395" y="13018945"/>
              <a:ext cx="2284032" cy="34788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500" name="Rectangle 499"/>
            <p:cNvSpPr/>
            <p:nvPr/>
          </p:nvSpPr>
          <p:spPr>
            <a:xfrm>
              <a:off x="1605395" y="13517051"/>
              <a:ext cx="2284032" cy="34788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cxnSp>
          <p:nvCxnSpPr>
            <p:cNvPr id="501" name="Elbow Connector 500"/>
            <p:cNvCxnSpPr/>
            <p:nvPr/>
          </p:nvCxnSpPr>
          <p:spPr>
            <a:xfrm rot="16200000" flipH="1">
              <a:off x="2261770" y="12374444"/>
              <a:ext cx="822281" cy="814606"/>
            </a:xfrm>
            <a:prstGeom prst="bentConnector3">
              <a:avLst>
                <a:gd name="adj1" fmla="val 218097"/>
              </a:avLst>
            </a:prstGeom>
            <a:ln w="63500">
              <a:tailEnd type="triangle" w="med" len="med"/>
            </a:ln>
          </p:spPr>
          <p:style>
            <a:lnRef idx="1">
              <a:schemeClr val="accent1"/>
            </a:lnRef>
            <a:fillRef idx="0">
              <a:schemeClr val="accent1"/>
            </a:fillRef>
            <a:effectRef idx="0">
              <a:schemeClr val="accent1"/>
            </a:effectRef>
            <a:fontRef idx="minor">
              <a:schemeClr val="tx1"/>
            </a:fontRef>
          </p:style>
        </p:cxnSp>
        <p:sp>
          <p:nvSpPr>
            <p:cNvPr id="502" name="Rectangle 501"/>
            <p:cNvSpPr/>
            <p:nvPr/>
          </p:nvSpPr>
          <p:spPr>
            <a:xfrm>
              <a:off x="1855058" y="14462617"/>
              <a:ext cx="1635704" cy="523220"/>
            </a:xfrm>
            <a:prstGeom prst="rect">
              <a:avLst/>
            </a:prstGeom>
          </p:spPr>
          <p:txBody>
            <a:bodyPr wrap="none">
              <a:spAutoFit/>
            </a:bodyPr>
            <a:lstStyle/>
            <a:p>
              <a:r>
                <a:rPr lang="en-US" sz="2800" dirty="0" smtClean="0">
                  <a:solidFill>
                    <a:srgbClr val="000000"/>
                  </a:solidFill>
                  <a:latin typeface="Calibri"/>
                </a:rPr>
                <a:t>Resilience</a:t>
              </a:r>
              <a:endParaRPr lang="en-US" dirty="0"/>
            </a:p>
          </p:txBody>
        </p:sp>
        <p:pic>
          <p:nvPicPr>
            <p:cNvPr id="503" name="Picture 502"/>
            <p:cNvPicPr>
              <a:picLocks noChangeAspect="1"/>
            </p:cNvPicPr>
            <p:nvPr/>
          </p:nvPicPr>
          <p:blipFill>
            <a:blip r:embed="rId12"/>
            <a:stretch>
              <a:fillRect/>
            </a:stretch>
          </p:blipFill>
          <p:spPr>
            <a:xfrm>
              <a:off x="2644763" y="12814680"/>
              <a:ext cx="670918" cy="670918"/>
            </a:xfrm>
            <a:prstGeom prst="rect">
              <a:avLst/>
            </a:prstGeom>
          </p:spPr>
        </p:pic>
        <p:cxnSp>
          <p:nvCxnSpPr>
            <p:cNvPr id="504" name="Elbow Connector 503"/>
            <p:cNvCxnSpPr/>
            <p:nvPr/>
          </p:nvCxnSpPr>
          <p:spPr>
            <a:xfrm rot="5400000" flipH="1" flipV="1">
              <a:off x="2807501" y="12531921"/>
              <a:ext cx="1053624" cy="408110"/>
            </a:xfrm>
            <a:prstGeom prst="bentConnector3">
              <a:avLst>
                <a:gd name="adj1" fmla="val 3579"/>
              </a:avLst>
            </a:prstGeom>
            <a:ln w="63500">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05" name="Group 504"/>
          <p:cNvGrpSpPr/>
          <p:nvPr/>
        </p:nvGrpSpPr>
        <p:grpSpPr>
          <a:xfrm>
            <a:off x="25246447" y="3600546"/>
            <a:ext cx="1707704" cy="1809143"/>
            <a:chOff x="5590400" y="12516232"/>
            <a:chExt cx="2641621" cy="2495991"/>
          </a:xfrm>
        </p:grpSpPr>
        <p:sp>
          <p:nvSpPr>
            <p:cNvPr id="506" name="Rectangle 505"/>
            <p:cNvSpPr/>
            <p:nvPr/>
          </p:nvSpPr>
          <p:spPr>
            <a:xfrm>
              <a:off x="5727129" y="12516232"/>
              <a:ext cx="2284032" cy="29114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507" name="Rectangle 506"/>
            <p:cNvSpPr/>
            <p:nvPr/>
          </p:nvSpPr>
          <p:spPr>
            <a:xfrm>
              <a:off x="5750421" y="12973077"/>
              <a:ext cx="2284032" cy="29114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508" name="Rectangle 507"/>
            <p:cNvSpPr/>
            <p:nvPr/>
          </p:nvSpPr>
          <p:spPr>
            <a:xfrm>
              <a:off x="5750421" y="13443993"/>
              <a:ext cx="2284032" cy="291147"/>
            </a:xfrm>
            <a:prstGeom prst="rect">
              <a:avLst/>
            </a:prstGeom>
            <a:solidFill>
              <a:schemeClr val="bg1"/>
            </a:solidFill>
            <a:ln>
              <a:solidFill>
                <a:schemeClr val="tx1"/>
              </a:solidFill>
              <a:prstDash val="dash"/>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509" name="Rectangle 508"/>
            <p:cNvSpPr/>
            <p:nvPr/>
          </p:nvSpPr>
          <p:spPr>
            <a:xfrm>
              <a:off x="5750421" y="13932853"/>
              <a:ext cx="2284032" cy="291147"/>
            </a:xfrm>
            <a:prstGeom prst="rect">
              <a:avLst/>
            </a:prstGeom>
            <a:solidFill>
              <a:schemeClr val="bg1"/>
            </a:solidFill>
            <a:ln>
              <a:solidFill>
                <a:schemeClr val="tx1"/>
              </a:solidFill>
              <a:prstDash val="dash"/>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cxnSp>
          <p:nvCxnSpPr>
            <p:cNvPr id="510" name="Elbow Connector 91"/>
            <p:cNvCxnSpPr/>
            <p:nvPr/>
          </p:nvCxnSpPr>
          <p:spPr>
            <a:xfrm flipV="1">
              <a:off x="7230140" y="12660254"/>
              <a:ext cx="13423" cy="1225867"/>
            </a:xfrm>
            <a:prstGeom prst="straightConnector1">
              <a:avLst/>
            </a:prstGeom>
            <a:ln w="88900">
              <a:headEnd type="triangle"/>
              <a:tailEnd type="triangle" w="med" len="med"/>
            </a:ln>
          </p:spPr>
          <p:style>
            <a:lnRef idx="1">
              <a:schemeClr val="accent1"/>
            </a:lnRef>
            <a:fillRef idx="0">
              <a:schemeClr val="accent1"/>
            </a:fillRef>
            <a:effectRef idx="0">
              <a:schemeClr val="accent1"/>
            </a:effectRef>
            <a:fontRef idx="minor">
              <a:schemeClr val="tx1"/>
            </a:fontRef>
          </p:style>
        </p:cxnSp>
        <p:sp>
          <p:nvSpPr>
            <p:cNvPr id="511" name="Rectangle 510"/>
            <p:cNvSpPr/>
            <p:nvPr/>
          </p:nvSpPr>
          <p:spPr>
            <a:xfrm>
              <a:off x="5590400" y="14489003"/>
              <a:ext cx="2641621" cy="523220"/>
            </a:xfrm>
            <a:prstGeom prst="rect">
              <a:avLst/>
            </a:prstGeom>
          </p:spPr>
          <p:txBody>
            <a:bodyPr wrap="none">
              <a:spAutoFit/>
            </a:bodyPr>
            <a:lstStyle/>
            <a:p>
              <a:r>
                <a:rPr lang="en-US" sz="2800" smtClean="0">
                  <a:solidFill>
                    <a:srgbClr val="000000"/>
                  </a:solidFill>
                  <a:latin typeface="Calibri"/>
                </a:rPr>
                <a:t>Elastic Scalability</a:t>
              </a:r>
              <a:endParaRPr lang="en-US" dirty="0"/>
            </a:p>
          </p:txBody>
        </p:sp>
      </p:grpSp>
      <p:grpSp>
        <p:nvGrpSpPr>
          <p:cNvPr id="512" name="Group 511"/>
          <p:cNvGrpSpPr/>
          <p:nvPr/>
        </p:nvGrpSpPr>
        <p:grpSpPr>
          <a:xfrm>
            <a:off x="28192227" y="3600546"/>
            <a:ext cx="2131890" cy="1600684"/>
            <a:chOff x="10004777" y="12496767"/>
            <a:chExt cx="3042883" cy="2517256"/>
          </a:xfrm>
        </p:grpSpPr>
        <p:sp>
          <p:nvSpPr>
            <p:cNvPr id="513" name="Rectangle 512"/>
            <p:cNvSpPr/>
            <p:nvPr/>
          </p:nvSpPr>
          <p:spPr>
            <a:xfrm>
              <a:off x="10004777" y="12496767"/>
              <a:ext cx="1678918"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sp>
          <p:nvSpPr>
            <p:cNvPr id="514" name="Rectangle 513"/>
            <p:cNvSpPr/>
            <p:nvPr/>
          </p:nvSpPr>
          <p:spPr>
            <a:xfrm>
              <a:off x="10455372" y="14490803"/>
              <a:ext cx="2101857" cy="523220"/>
            </a:xfrm>
            <a:prstGeom prst="rect">
              <a:avLst/>
            </a:prstGeom>
          </p:spPr>
          <p:txBody>
            <a:bodyPr wrap="none">
              <a:spAutoFit/>
            </a:bodyPr>
            <a:lstStyle/>
            <a:p>
              <a:r>
                <a:rPr lang="en-US" sz="2800" dirty="0" smtClean="0">
                  <a:solidFill>
                    <a:srgbClr val="000000"/>
                  </a:solidFill>
                  <a:latin typeface="Calibri"/>
                </a:rPr>
                <a:t>Observability</a:t>
              </a:r>
              <a:endParaRPr lang="en-US" dirty="0"/>
            </a:p>
          </p:txBody>
        </p:sp>
        <p:pic>
          <p:nvPicPr>
            <p:cNvPr id="515" name="Picture 514"/>
            <p:cNvPicPr>
              <a:picLocks noChangeAspect="1"/>
            </p:cNvPicPr>
            <p:nvPr/>
          </p:nvPicPr>
          <p:blipFill>
            <a:blip r:embed="rId13"/>
            <a:stretch>
              <a:fillRect/>
            </a:stretch>
          </p:blipFill>
          <p:spPr>
            <a:xfrm>
              <a:off x="10497066" y="13565793"/>
              <a:ext cx="765950" cy="752785"/>
            </a:xfrm>
            <a:prstGeom prst="rect">
              <a:avLst/>
            </a:prstGeom>
          </p:spPr>
        </p:pic>
        <p:grpSp>
          <p:nvGrpSpPr>
            <p:cNvPr id="516" name="Group 515"/>
            <p:cNvGrpSpPr/>
            <p:nvPr/>
          </p:nvGrpSpPr>
          <p:grpSpPr>
            <a:xfrm>
              <a:off x="10201703" y="12676385"/>
              <a:ext cx="1234044" cy="992424"/>
              <a:chOff x="8861795" y="13798592"/>
              <a:chExt cx="1401880" cy="1141830"/>
            </a:xfrm>
          </p:grpSpPr>
          <p:sp>
            <p:nvSpPr>
              <p:cNvPr id="524" name="Oval 523"/>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5" name="Oval 524"/>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6" name="Oval 525"/>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7" name="Oval 526"/>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8" name="Oval 527"/>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9" name="Oval 528"/>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0" name="Oval 529"/>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1" name="Elbow Connector 91"/>
              <p:cNvCxnSpPr>
                <a:stCxn id="523" idx="6"/>
                <a:endCxn id="603" idx="2"/>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2" name="Elbow Connector 91"/>
              <p:cNvCxnSpPr>
                <a:stCxn id="601" idx="6"/>
                <a:endCxn id="603" idx="3"/>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3" name="Elbow Connector 91"/>
              <p:cNvCxnSpPr>
                <a:stCxn id="601" idx="5"/>
                <a:endCxn id="604" idx="2"/>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4" name="Elbow Connector 91"/>
              <p:cNvCxnSpPr>
                <a:stCxn id="602" idx="6"/>
                <a:endCxn id="604" idx="3"/>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5" name="Elbow Connector 91"/>
              <p:cNvCxnSpPr>
                <a:stCxn id="604" idx="6"/>
                <a:endCxn id="605" idx="3"/>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6" name="Elbow Connector 91"/>
              <p:cNvCxnSpPr>
                <a:stCxn id="604" idx="6"/>
                <a:endCxn id="606" idx="2"/>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37" name="Elbow Connector 91"/>
              <p:cNvCxnSpPr>
                <a:stCxn id="603" idx="6"/>
                <a:endCxn id="605" idx="2"/>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sp>
          <p:nvSpPr>
            <p:cNvPr id="517" name="Rectangle 516"/>
            <p:cNvSpPr/>
            <p:nvPr/>
          </p:nvSpPr>
          <p:spPr>
            <a:xfrm>
              <a:off x="11417906" y="12922554"/>
              <a:ext cx="1629754" cy="1328175"/>
            </a:xfrm>
            <a:prstGeom prst="rect">
              <a:avLst/>
            </a:prstGeom>
            <a:solidFill>
              <a:schemeClr val="tx1"/>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cxnSp>
          <p:nvCxnSpPr>
            <p:cNvPr id="518" name="Elbow Connector 161"/>
            <p:cNvCxnSpPr/>
            <p:nvPr/>
          </p:nvCxnSpPr>
          <p:spPr>
            <a:xfrm>
              <a:off x="11625182" y="13217107"/>
              <a:ext cx="1028429"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cxnSp>
          <p:nvCxnSpPr>
            <p:cNvPr id="519" name="Elbow Connector 161"/>
            <p:cNvCxnSpPr/>
            <p:nvPr/>
          </p:nvCxnSpPr>
          <p:spPr>
            <a:xfrm>
              <a:off x="11628727" y="13369507"/>
              <a:ext cx="770606"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cxnSp>
          <p:nvCxnSpPr>
            <p:cNvPr id="520" name="Elbow Connector 161"/>
            <p:cNvCxnSpPr/>
            <p:nvPr/>
          </p:nvCxnSpPr>
          <p:spPr>
            <a:xfrm>
              <a:off x="11632272" y="13521907"/>
              <a:ext cx="1000074"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cxnSp>
          <p:nvCxnSpPr>
            <p:cNvPr id="521" name="Elbow Connector 161"/>
            <p:cNvCxnSpPr/>
            <p:nvPr/>
          </p:nvCxnSpPr>
          <p:spPr>
            <a:xfrm>
              <a:off x="11635817" y="13674307"/>
              <a:ext cx="378213"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cxnSp>
          <p:nvCxnSpPr>
            <p:cNvPr id="522" name="Elbow Connector 161"/>
            <p:cNvCxnSpPr/>
            <p:nvPr/>
          </p:nvCxnSpPr>
          <p:spPr>
            <a:xfrm>
              <a:off x="11639362" y="13826707"/>
              <a:ext cx="378213"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cxnSp>
          <p:nvCxnSpPr>
            <p:cNvPr id="523" name="Elbow Connector 161"/>
            <p:cNvCxnSpPr/>
            <p:nvPr/>
          </p:nvCxnSpPr>
          <p:spPr>
            <a:xfrm>
              <a:off x="11621642" y="13979107"/>
              <a:ext cx="568611" cy="0"/>
            </a:xfrm>
            <a:prstGeom prst="straightConnector1">
              <a:avLst/>
            </a:prstGeom>
            <a:ln w="50800">
              <a:solidFill>
                <a:srgbClr val="92D050"/>
              </a:solidFill>
              <a:tailEnd type="none" w="med" len="med"/>
            </a:ln>
          </p:spPr>
          <p:style>
            <a:lnRef idx="1">
              <a:schemeClr val="accent1"/>
            </a:lnRef>
            <a:fillRef idx="0">
              <a:schemeClr val="accent1"/>
            </a:fillRef>
            <a:effectRef idx="0">
              <a:schemeClr val="accent1"/>
            </a:effectRef>
            <a:fontRef idx="minor">
              <a:schemeClr val="tx1"/>
            </a:fontRef>
          </p:style>
        </p:cxnSp>
      </p:grpSp>
      <p:grpSp>
        <p:nvGrpSpPr>
          <p:cNvPr id="538" name="Group 537"/>
          <p:cNvGrpSpPr/>
          <p:nvPr/>
        </p:nvGrpSpPr>
        <p:grpSpPr>
          <a:xfrm>
            <a:off x="28066169" y="6831692"/>
            <a:ext cx="2384007" cy="1510951"/>
            <a:chOff x="2934630" y="15394525"/>
            <a:chExt cx="2812617" cy="2605698"/>
          </a:xfrm>
        </p:grpSpPr>
        <p:sp>
          <p:nvSpPr>
            <p:cNvPr id="539" name="Rectangle 538"/>
            <p:cNvSpPr/>
            <p:nvPr/>
          </p:nvSpPr>
          <p:spPr>
            <a:xfrm>
              <a:off x="3687244" y="17424681"/>
              <a:ext cx="1358064" cy="575542"/>
            </a:xfrm>
            <a:prstGeom prst="rect">
              <a:avLst/>
            </a:prstGeom>
          </p:spPr>
          <p:txBody>
            <a:bodyPr wrap="none">
              <a:spAutoFit/>
            </a:bodyPr>
            <a:lstStyle/>
            <a:p>
              <a:r>
                <a:rPr lang="en-US" sz="2800" dirty="0" smtClean="0">
                  <a:solidFill>
                    <a:srgbClr val="000000"/>
                  </a:solidFill>
                  <a:latin typeface="Calibri"/>
                </a:rPr>
                <a:t>Security</a:t>
              </a:r>
              <a:endParaRPr lang="en-US" dirty="0"/>
            </a:p>
          </p:txBody>
        </p:sp>
        <p:grpSp>
          <p:nvGrpSpPr>
            <p:cNvPr id="540" name="Group 539"/>
            <p:cNvGrpSpPr/>
            <p:nvPr/>
          </p:nvGrpSpPr>
          <p:grpSpPr>
            <a:xfrm>
              <a:off x="2934630" y="15394525"/>
              <a:ext cx="2812617" cy="1604455"/>
              <a:chOff x="1462938" y="15163926"/>
              <a:chExt cx="3332111" cy="1900800"/>
            </a:xfrm>
          </p:grpSpPr>
          <p:grpSp>
            <p:nvGrpSpPr>
              <p:cNvPr id="541" name="Group 540"/>
              <p:cNvGrpSpPr/>
              <p:nvPr/>
            </p:nvGrpSpPr>
            <p:grpSpPr>
              <a:xfrm>
                <a:off x="1462938" y="15901270"/>
                <a:ext cx="1305738" cy="1136542"/>
                <a:chOff x="4716781" y="16241871"/>
                <a:chExt cx="1542450" cy="1322218"/>
              </a:xfrm>
            </p:grpSpPr>
            <p:sp>
              <p:nvSpPr>
                <p:cNvPr id="563" name="Rectangle 562"/>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564" name="Group 563"/>
                <p:cNvGrpSpPr/>
                <p:nvPr/>
              </p:nvGrpSpPr>
              <p:grpSpPr>
                <a:xfrm>
                  <a:off x="4888968" y="16421489"/>
                  <a:ext cx="1234044" cy="992424"/>
                  <a:chOff x="8861795" y="13798592"/>
                  <a:chExt cx="1401880" cy="1141830"/>
                </a:xfrm>
              </p:grpSpPr>
              <p:sp>
                <p:nvSpPr>
                  <p:cNvPr id="565" name="Oval 564"/>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6" name="Oval 565"/>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7" name="Oval 566"/>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8" name="Oval 567"/>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9" name="Oval 568"/>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0" name="Oval 569"/>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1" name="Oval 570"/>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2"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3"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4"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5"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6"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7"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78"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pic>
            <p:nvPicPr>
              <p:cNvPr id="542" name="Picture 541"/>
              <p:cNvPicPr>
                <a:picLocks noChangeAspect="1"/>
              </p:cNvPicPr>
              <p:nvPr/>
            </p:nvPicPr>
            <p:blipFill>
              <a:blip r:embed="rId14"/>
              <a:stretch>
                <a:fillRect/>
              </a:stretch>
            </p:blipFill>
            <p:spPr>
              <a:xfrm>
                <a:off x="2877527" y="15945505"/>
                <a:ext cx="562650" cy="562650"/>
              </a:xfrm>
              <a:prstGeom prst="rect">
                <a:avLst/>
              </a:prstGeom>
            </p:spPr>
          </p:pic>
          <p:grpSp>
            <p:nvGrpSpPr>
              <p:cNvPr id="543" name="Group 542"/>
              <p:cNvGrpSpPr/>
              <p:nvPr/>
            </p:nvGrpSpPr>
            <p:grpSpPr>
              <a:xfrm>
                <a:off x="3489311" y="15928184"/>
                <a:ext cx="1305738" cy="1136542"/>
                <a:chOff x="4716781" y="16241871"/>
                <a:chExt cx="1542450" cy="1322218"/>
              </a:xfrm>
            </p:grpSpPr>
            <p:sp>
              <p:nvSpPr>
                <p:cNvPr id="547" name="Rectangle 546"/>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548" name="Group 547"/>
                <p:cNvGrpSpPr/>
                <p:nvPr/>
              </p:nvGrpSpPr>
              <p:grpSpPr>
                <a:xfrm>
                  <a:off x="4888968" y="16421489"/>
                  <a:ext cx="1234044" cy="992424"/>
                  <a:chOff x="8861795" y="13798592"/>
                  <a:chExt cx="1401880" cy="1141830"/>
                </a:xfrm>
              </p:grpSpPr>
              <p:sp>
                <p:nvSpPr>
                  <p:cNvPr id="549" name="Oval 548"/>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Oval 549"/>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1" name="Oval 550"/>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2" name="Oval 551"/>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3" name="Oval 552"/>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4" name="Oval 553"/>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5" name="Oval 554"/>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6"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57"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58"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59"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60"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61"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62"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cxnSp>
            <p:nvCxnSpPr>
              <p:cNvPr id="544" name="Elbow Connector 91"/>
              <p:cNvCxnSpPr/>
              <p:nvPr/>
            </p:nvCxnSpPr>
            <p:spPr>
              <a:xfrm flipH="1">
                <a:off x="2744318" y="16630580"/>
                <a:ext cx="807184" cy="0"/>
              </a:xfrm>
              <a:prstGeom prst="straightConnector1">
                <a:avLst/>
              </a:prstGeom>
              <a:ln w="88900">
                <a:headEnd type="triangle"/>
                <a:tailEnd type="triangle" w="med" len="med"/>
              </a:ln>
            </p:spPr>
            <p:style>
              <a:lnRef idx="1">
                <a:schemeClr val="accent1"/>
              </a:lnRef>
              <a:fillRef idx="0">
                <a:schemeClr val="accent1"/>
              </a:fillRef>
              <a:effectRef idx="0">
                <a:schemeClr val="accent1"/>
              </a:effectRef>
              <a:fontRef idx="minor">
                <a:schemeClr val="tx1"/>
              </a:fontRef>
            </p:style>
          </p:cxnSp>
          <p:pic>
            <p:nvPicPr>
              <p:cNvPr id="545" name="Picture 544"/>
              <p:cNvPicPr>
                <a:picLocks noChangeAspect="1"/>
              </p:cNvPicPr>
              <p:nvPr/>
            </p:nvPicPr>
            <p:blipFill>
              <a:blip r:embed="rId15"/>
              <a:stretch>
                <a:fillRect/>
              </a:stretch>
            </p:blipFill>
            <p:spPr>
              <a:xfrm>
                <a:off x="1872942" y="15163926"/>
                <a:ext cx="726055" cy="726055"/>
              </a:xfrm>
              <a:prstGeom prst="rect">
                <a:avLst/>
              </a:prstGeom>
            </p:spPr>
          </p:pic>
          <p:pic>
            <p:nvPicPr>
              <p:cNvPr id="546" name="Picture 545"/>
              <p:cNvPicPr>
                <a:picLocks noChangeAspect="1"/>
              </p:cNvPicPr>
              <p:nvPr/>
            </p:nvPicPr>
            <p:blipFill>
              <a:blip r:embed="rId16"/>
              <a:stretch>
                <a:fillRect/>
              </a:stretch>
            </p:blipFill>
            <p:spPr>
              <a:xfrm>
                <a:off x="3855957" y="15185139"/>
                <a:ext cx="709704" cy="709704"/>
              </a:xfrm>
              <a:prstGeom prst="rect">
                <a:avLst/>
              </a:prstGeom>
            </p:spPr>
          </p:pic>
        </p:grpSp>
      </p:grpSp>
      <p:grpSp>
        <p:nvGrpSpPr>
          <p:cNvPr id="637" name="Group 636"/>
          <p:cNvGrpSpPr/>
          <p:nvPr/>
        </p:nvGrpSpPr>
        <p:grpSpPr>
          <a:xfrm>
            <a:off x="24881685" y="6677323"/>
            <a:ext cx="2437229" cy="1665320"/>
            <a:chOff x="1914277" y="16435746"/>
            <a:chExt cx="3197385" cy="2591576"/>
          </a:xfrm>
        </p:grpSpPr>
        <p:sp>
          <p:nvSpPr>
            <p:cNvPr id="638" name="Rectangle 637"/>
            <p:cNvSpPr/>
            <p:nvPr/>
          </p:nvSpPr>
          <p:spPr>
            <a:xfrm>
              <a:off x="2179358" y="18504102"/>
              <a:ext cx="2724849" cy="523220"/>
            </a:xfrm>
            <a:prstGeom prst="rect">
              <a:avLst/>
            </a:prstGeom>
          </p:spPr>
          <p:txBody>
            <a:bodyPr wrap="none">
              <a:spAutoFit/>
            </a:bodyPr>
            <a:lstStyle/>
            <a:p>
              <a:r>
                <a:rPr lang="en-US" sz="2800" dirty="0" smtClean="0">
                  <a:solidFill>
                    <a:srgbClr val="000000"/>
                  </a:solidFill>
                  <a:latin typeface="Calibri"/>
                </a:rPr>
                <a:t>Multi-Framework</a:t>
              </a:r>
              <a:endParaRPr lang="en-US" dirty="0"/>
            </a:p>
          </p:txBody>
        </p:sp>
        <p:grpSp>
          <p:nvGrpSpPr>
            <p:cNvPr id="639" name="Group 638"/>
            <p:cNvGrpSpPr/>
            <p:nvPr/>
          </p:nvGrpSpPr>
          <p:grpSpPr>
            <a:xfrm>
              <a:off x="4110568" y="16898043"/>
              <a:ext cx="1001094" cy="871374"/>
              <a:chOff x="4716781" y="16241871"/>
              <a:chExt cx="1542450" cy="1322218"/>
            </a:xfrm>
          </p:grpSpPr>
          <p:sp>
            <p:nvSpPr>
              <p:cNvPr id="646" name="Rectangle 645"/>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647" name="Group 646"/>
              <p:cNvGrpSpPr/>
              <p:nvPr/>
            </p:nvGrpSpPr>
            <p:grpSpPr>
              <a:xfrm>
                <a:off x="4888968" y="16421489"/>
                <a:ext cx="1234044" cy="992424"/>
                <a:chOff x="8861795" y="13798592"/>
                <a:chExt cx="1401880" cy="1141830"/>
              </a:xfrm>
            </p:grpSpPr>
            <p:sp>
              <p:nvSpPr>
                <p:cNvPr id="648" name="Oval 647"/>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9" name="Oval 648"/>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0" name="Oval 649"/>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1" name="Oval 650"/>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2" name="Oval 651"/>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3" name="Oval 652"/>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4" name="Oval 653"/>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5"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56"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57"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58"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59"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60"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661"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640" name="Rectangle 639"/>
            <p:cNvSpPr/>
            <p:nvPr/>
          </p:nvSpPr>
          <p:spPr>
            <a:xfrm>
              <a:off x="1914277" y="16435746"/>
              <a:ext cx="1678918" cy="17262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cxnSp>
          <p:nvCxnSpPr>
            <p:cNvPr id="641" name="Elbow Connector 91"/>
            <p:cNvCxnSpPr/>
            <p:nvPr/>
          </p:nvCxnSpPr>
          <p:spPr>
            <a:xfrm flipV="1">
              <a:off x="3381135" y="17328523"/>
              <a:ext cx="731702" cy="29404"/>
            </a:xfrm>
            <a:prstGeom prst="straightConnector1">
              <a:avLst/>
            </a:prstGeom>
            <a:ln w="88900">
              <a:headEnd type="none"/>
              <a:tailEnd type="triangle" w="med" len="med"/>
            </a:ln>
          </p:spPr>
          <p:style>
            <a:lnRef idx="1">
              <a:schemeClr val="accent1"/>
            </a:lnRef>
            <a:fillRef idx="0">
              <a:schemeClr val="accent1"/>
            </a:fillRef>
            <a:effectRef idx="0">
              <a:schemeClr val="accent1"/>
            </a:effectRef>
            <a:fontRef idx="minor">
              <a:schemeClr val="tx1"/>
            </a:fontRef>
          </p:style>
        </p:cxnSp>
        <p:pic>
          <p:nvPicPr>
            <p:cNvPr id="642" name="Picture 641"/>
            <p:cNvPicPr>
              <a:picLocks noChangeAspect="1"/>
            </p:cNvPicPr>
            <p:nvPr/>
          </p:nvPicPr>
          <p:blipFill>
            <a:blip r:embed="rId4"/>
            <a:stretch>
              <a:fillRect/>
            </a:stretch>
          </p:blipFill>
          <p:spPr>
            <a:xfrm>
              <a:off x="1992151" y="16499962"/>
              <a:ext cx="765265" cy="765265"/>
            </a:xfrm>
            <a:prstGeom prst="rect">
              <a:avLst/>
            </a:prstGeom>
          </p:spPr>
        </p:pic>
        <p:pic>
          <p:nvPicPr>
            <p:cNvPr id="643" name="Picture 642"/>
            <p:cNvPicPr>
              <a:picLocks noChangeAspect="1"/>
            </p:cNvPicPr>
            <p:nvPr/>
          </p:nvPicPr>
          <p:blipFill>
            <a:blip r:embed="rId5"/>
            <a:stretch>
              <a:fillRect/>
            </a:stretch>
          </p:blipFill>
          <p:spPr>
            <a:xfrm>
              <a:off x="2141730" y="17396032"/>
              <a:ext cx="583542" cy="583542"/>
            </a:xfrm>
            <a:prstGeom prst="rect">
              <a:avLst/>
            </a:prstGeom>
          </p:spPr>
        </p:pic>
        <p:pic>
          <p:nvPicPr>
            <p:cNvPr id="644" name="Picture 643"/>
            <p:cNvPicPr>
              <a:picLocks noChangeAspect="1"/>
            </p:cNvPicPr>
            <p:nvPr/>
          </p:nvPicPr>
          <p:blipFill>
            <a:blip r:embed="rId6"/>
            <a:stretch>
              <a:fillRect/>
            </a:stretch>
          </p:blipFill>
          <p:spPr>
            <a:xfrm>
              <a:off x="2762396" y="16557000"/>
              <a:ext cx="662542" cy="662542"/>
            </a:xfrm>
            <a:prstGeom prst="rect">
              <a:avLst/>
            </a:prstGeom>
          </p:spPr>
        </p:pic>
        <p:pic>
          <p:nvPicPr>
            <p:cNvPr id="645" name="Picture 644"/>
            <p:cNvPicPr>
              <a:picLocks noChangeAspect="1"/>
            </p:cNvPicPr>
            <p:nvPr/>
          </p:nvPicPr>
          <p:blipFill>
            <a:blip r:embed="rId7"/>
            <a:stretch>
              <a:fillRect/>
            </a:stretch>
          </p:blipFill>
          <p:spPr>
            <a:xfrm>
              <a:off x="2837522" y="17258753"/>
              <a:ext cx="616823" cy="704941"/>
            </a:xfrm>
            <a:prstGeom prst="rect">
              <a:avLst/>
            </a:prstGeom>
          </p:spPr>
        </p:pic>
      </p:grpSp>
      <p:pic>
        <p:nvPicPr>
          <p:cNvPr id="2" name="Picture 1"/>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313401" y="10560459"/>
            <a:ext cx="13042056" cy="7435471"/>
          </a:xfrm>
          <a:prstGeom prst="rect">
            <a:avLst/>
          </a:prstGeom>
        </p:spPr>
      </p:pic>
      <p:sp>
        <p:nvSpPr>
          <p:cNvPr id="5" name="TextBox 4"/>
          <p:cNvSpPr txBox="1"/>
          <p:nvPr/>
        </p:nvSpPr>
        <p:spPr>
          <a:xfrm>
            <a:off x="2437087" y="18741877"/>
            <a:ext cx="10508005" cy="1327748"/>
          </a:xfrm>
          <a:prstGeom prst="rect">
            <a:avLst/>
          </a:prstGeom>
          <a:noFill/>
        </p:spPr>
        <p:txBody>
          <a:bodyPr wrap="none" rtlCol="0">
            <a:spAutoFit/>
          </a:bodyPr>
          <a:lstStyle/>
          <a:p>
            <a:r>
              <a:rPr lang="en-US" dirty="0">
                <a:hlinkClick r:id="rId18"/>
              </a:rPr>
              <a:t>https://developer.ibm.com/code/2018/03/20/fabric-for-deep-learning</a:t>
            </a:r>
            <a:r>
              <a:rPr lang="en-US" dirty="0" smtClean="0">
                <a:hlinkClick r:id="rId18"/>
              </a:rPr>
              <a:t>/</a:t>
            </a:r>
            <a:endParaRPr lang="en-US" dirty="0" smtClean="0"/>
          </a:p>
          <a:p>
            <a:endParaRPr lang="en-US" dirty="0" smtClean="0">
              <a:hlinkClick r:id="rId19"/>
            </a:endParaRPr>
          </a:p>
          <a:p>
            <a:r>
              <a:rPr lang="en-US" dirty="0" smtClean="0">
                <a:hlinkClick r:id="rId19"/>
              </a:rPr>
              <a:t>https</a:t>
            </a:r>
            <a:r>
              <a:rPr lang="en-US" dirty="0">
                <a:hlinkClick r:id="rId19"/>
              </a:rPr>
              <a:t>://</a:t>
            </a:r>
            <a:r>
              <a:rPr lang="en-US" dirty="0" smtClean="0">
                <a:hlinkClick r:id="rId19"/>
              </a:rPr>
              <a:t>www.ibm.com/cloud/deep-learning</a:t>
            </a:r>
            <a:endParaRPr lang="en-US" dirty="0" smtClean="0"/>
          </a:p>
        </p:txBody>
      </p:sp>
      <p:graphicFrame>
        <p:nvGraphicFramePr>
          <p:cNvPr id="6" name="Table 5"/>
          <p:cNvGraphicFramePr>
            <a:graphicFrameLocks noGrp="1"/>
          </p:cNvGraphicFramePr>
          <p:nvPr>
            <p:extLst>
              <p:ext uri="{D42A27DB-BD31-4B8C-83A1-F6EECF244321}">
                <p14:modId xmlns:p14="http://schemas.microsoft.com/office/powerpoint/2010/main" val="371256680"/>
              </p:ext>
            </p:extLst>
          </p:nvPr>
        </p:nvGraphicFramePr>
        <p:xfrm>
          <a:off x="1896240" y="22566046"/>
          <a:ext cx="14383198" cy="10964065"/>
        </p:xfrm>
        <a:graphic>
          <a:graphicData uri="http://schemas.openxmlformats.org/drawingml/2006/table">
            <a:tbl>
              <a:tblPr firstRow="1" firstCol="1" bandRow="1">
                <a:tableStyleId>{7DF18680-E054-41AD-8BC1-D1AEF772440D}</a:tableStyleId>
              </a:tblPr>
              <a:tblGrid>
                <a:gridCol w="3124648"/>
                <a:gridCol w="6207711"/>
                <a:gridCol w="5050839"/>
              </a:tblGrid>
              <a:tr h="710593">
                <a:tc>
                  <a:txBody>
                    <a:bodyPr/>
                    <a:lstStyle/>
                    <a:p>
                      <a:pPr marL="0" marR="0" indent="0" algn="just">
                        <a:lnSpc>
                          <a:spcPct val="95000"/>
                        </a:lnSpc>
                        <a:spcBef>
                          <a:spcPts val="0"/>
                        </a:spcBef>
                        <a:spcAft>
                          <a:spcPts val="600"/>
                        </a:spcAft>
                        <a:tabLst>
                          <a:tab pos="182880" algn="l"/>
                        </a:tabLst>
                      </a:pPr>
                      <a:r>
                        <a:rPr lang="en-US" sz="3600" spc="-5" dirty="0" smtClean="0">
                          <a:effectLst/>
                        </a:rPr>
                        <a:t>Parameter</a:t>
                      </a:r>
                      <a:endParaRPr lang="en-US" sz="3600" spc="-5" dirty="0">
                        <a:effectLst/>
                        <a:latin typeface="Times New Roman" charset="0"/>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3600" spc="-5" dirty="0" smtClean="0">
                          <a:effectLst/>
                        </a:rPr>
                        <a:t>Dimension</a:t>
                      </a:r>
                      <a:endParaRPr lang="en-US" sz="3600" spc="-5" dirty="0">
                        <a:effectLst/>
                        <a:latin typeface="+mj-lt"/>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3600" spc="-5" dirty="0" smtClean="0">
                          <a:effectLst/>
                        </a:rPr>
                        <a:t>Example </a:t>
                      </a:r>
                      <a:r>
                        <a:rPr lang="x-none" sz="3600" spc="-5" dirty="0" smtClean="0">
                          <a:effectLst/>
                        </a:rPr>
                        <a:t>Choices</a:t>
                      </a:r>
                      <a:endParaRPr lang="en-US" sz="3600" spc="-5" dirty="0">
                        <a:effectLst/>
                        <a:latin typeface="Times New Roman" charset="0"/>
                        <a:ea typeface="SimSun" charset="-122"/>
                      </a:endParaRPr>
                    </a:p>
                  </a:txBody>
                  <a:tcPr marL="68580" marR="68580" marT="0" marB="0"/>
                </a:tc>
              </a:tr>
              <a:tr h="2822132">
                <a:tc>
                  <a:txBody>
                    <a:bodyPr/>
                    <a:lstStyle/>
                    <a:p>
                      <a:pPr marL="0" marR="0" indent="0" algn="l">
                        <a:lnSpc>
                          <a:spcPct val="95000"/>
                        </a:lnSpc>
                        <a:spcBef>
                          <a:spcPts val="0"/>
                        </a:spcBef>
                        <a:spcAft>
                          <a:spcPts val="600"/>
                        </a:spcAft>
                        <a:tabLst>
                          <a:tab pos="182880" algn="l"/>
                        </a:tabLst>
                      </a:pPr>
                      <a:r>
                        <a:rPr lang="x-none" sz="3200" spc="-5" dirty="0">
                          <a:effectLst/>
                        </a:rPr>
                        <a:t>DNN </a:t>
                      </a:r>
                      <a:r>
                        <a:rPr lang="en-US" sz="3200" spc="-5" dirty="0" smtClean="0">
                          <a:effectLst/>
                        </a:rPr>
                        <a:t>M</a:t>
                      </a:r>
                      <a:r>
                        <a:rPr lang="x-none" sz="3200" spc="-5" dirty="0" smtClean="0">
                          <a:effectLst/>
                        </a:rPr>
                        <a:t>odel</a:t>
                      </a:r>
                      <a:endParaRPr lang="en-US" sz="3200" spc="-5" dirty="0">
                        <a:effectLst/>
                        <a:latin typeface="Times New Roman" charset="0"/>
                        <a:ea typeface="SimSun" charset="-122"/>
                      </a:endParaRPr>
                    </a:p>
                  </a:txBody>
                  <a:tcPr marL="68580" marR="68580" marT="0" marB="0"/>
                </a:tc>
                <a:tc>
                  <a:txBody>
                    <a:bodyPr/>
                    <a:lstStyle/>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2800" kern="1200" dirty="0" smtClean="0">
                          <a:effectLst/>
                        </a:rPr>
                        <a:t>Model size</a:t>
                      </a:r>
                    </a:p>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2800" kern="1200" dirty="0" smtClean="0">
                          <a:effectLst/>
                        </a:rPr>
                        <a:t>Number of layers</a:t>
                      </a:r>
                    </a:p>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2800" kern="1200" dirty="0" smtClean="0">
                          <a:effectLst/>
                        </a:rPr>
                        <a:t>Neurons per layer </a:t>
                      </a:r>
                    </a:p>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2800" kern="1200" dirty="0" smtClean="0">
                          <a:effectLst/>
                        </a:rPr>
                        <a:t>Interconnection</a:t>
                      </a:r>
                      <a:r>
                        <a:rPr lang="en-US" sz="2800" kern="1200" baseline="0" dirty="0" smtClean="0">
                          <a:effectLst/>
                        </a:rPr>
                        <a:t> </a:t>
                      </a:r>
                      <a:r>
                        <a:rPr lang="en-US" sz="2800" kern="1200" dirty="0" smtClean="0">
                          <a:effectLst/>
                        </a:rPr>
                        <a:t>topology</a:t>
                      </a:r>
                    </a:p>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2800" kern="1200" dirty="0" smtClean="0">
                          <a:effectLst/>
                        </a:rPr>
                        <a:t>Compute intensity of functions</a:t>
                      </a:r>
                    </a:p>
                    <a:p>
                      <a:pPr marL="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en-US" sz="3200" dirty="0" smtClean="0">
                          <a:effectLst/>
                        </a:rPr>
                        <a:t> </a:t>
                      </a:r>
                      <a:endParaRPr lang="en-US" sz="3200" dirty="0" smtClean="0">
                        <a:effectLst/>
                        <a:latin typeface="+mj-lt"/>
                      </a:endParaRPr>
                    </a:p>
                  </a:txBody>
                  <a:tcPr marL="68580" marR="68580" marT="0" marB="0"/>
                </a:tc>
                <a:tc>
                  <a:txBody>
                    <a:bodyPr/>
                    <a:lstStyle/>
                    <a:p>
                      <a:pPr marL="91440" marR="0" indent="0" algn="just">
                        <a:lnSpc>
                          <a:spcPct val="95000"/>
                        </a:lnSpc>
                        <a:spcBef>
                          <a:spcPts val="0"/>
                        </a:spcBef>
                        <a:spcAft>
                          <a:spcPts val="600"/>
                        </a:spcAft>
                        <a:tabLst>
                          <a:tab pos="182880" algn="l"/>
                        </a:tabLst>
                      </a:pPr>
                      <a:r>
                        <a:rPr lang="x-none" sz="2800" spc="-5" dirty="0" smtClean="0">
                          <a:effectLst/>
                        </a:rPr>
                        <a:t>AlexNet</a:t>
                      </a:r>
                      <a:endParaRPr lang="en-US" sz="2800" spc="-5" dirty="0" smtClean="0">
                        <a:effectLst/>
                      </a:endParaRPr>
                    </a:p>
                    <a:p>
                      <a:pPr marL="91440" marR="0" indent="0" algn="just">
                        <a:lnSpc>
                          <a:spcPct val="95000"/>
                        </a:lnSpc>
                        <a:spcBef>
                          <a:spcPts val="0"/>
                        </a:spcBef>
                        <a:spcAft>
                          <a:spcPts val="600"/>
                        </a:spcAft>
                        <a:tabLst>
                          <a:tab pos="182880" algn="l"/>
                        </a:tabLst>
                      </a:pPr>
                      <a:r>
                        <a:rPr lang="x-none" sz="2800" spc="-5" dirty="0" smtClean="0">
                          <a:effectLst/>
                        </a:rPr>
                        <a:t>Inception3</a:t>
                      </a:r>
                      <a:endParaRPr lang="en-US" sz="2800" spc="-5" dirty="0" smtClean="0">
                        <a:effectLst/>
                      </a:endParaRPr>
                    </a:p>
                    <a:p>
                      <a:pPr marL="91440" marR="0" indent="0" algn="just">
                        <a:lnSpc>
                          <a:spcPct val="95000"/>
                        </a:lnSpc>
                        <a:spcBef>
                          <a:spcPts val="0"/>
                        </a:spcBef>
                        <a:spcAft>
                          <a:spcPts val="600"/>
                        </a:spcAft>
                        <a:tabLst>
                          <a:tab pos="182880" algn="l"/>
                        </a:tabLst>
                      </a:pPr>
                      <a:r>
                        <a:rPr lang="x-none" sz="2800" spc="-5" dirty="0" smtClean="0">
                          <a:effectLst/>
                        </a:rPr>
                        <a:t>ResNet50</a:t>
                      </a:r>
                      <a:endParaRPr lang="en-US" sz="2800" spc="-5" dirty="0" smtClean="0">
                        <a:effectLst/>
                      </a:endParaRPr>
                    </a:p>
                    <a:p>
                      <a:pPr marL="91440" marR="0" indent="0" algn="just">
                        <a:lnSpc>
                          <a:spcPct val="95000"/>
                        </a:lnSpc>
                        <a:spcBef>
                          <a:spcPts val="0"/>
                        </a:spcBef>
                        <a:spcAft>
                          <a:spcPts val="600"/>
                        </a:spcAft>
                        <a:tabLst>
                          <a:tab pos="182880" algn="l"/>
                        </a:tabLst>
                      </a:pPr>
                      <a:r>
                        <a:rPr lang="x-none" sz="2800" spc="-5" dirty="0" smtClean="0">
                          <a:effectLst/>
                        </a:rPr>
                        <a:t>VGG1</a:t>
                      </a:r>
                      <a:r>
                        <a:rPr lang="en-US" sz="2800" spc="-5" dirty="0" smtClean="0">
                          <a:effectLst/>
                        </a:rPr>
                        <a:t>6</a:t>
                      </a:r>
                      <a:endParaRPr lang="en-US" sz="2800" spc="-5" dirty="0">
                        <a:effectLst/>
                        <a:latin typeface="Times New Roman" charset="0"/>
                        <a:ea typeface="SimSun" charset="-122"/>
                      </a:endParaRPr>
                    </a:p>
                  </a:txBody>
                  <a:tcPr marL="68580" marR="68580" marT="0" marB="0"/>
                </a:tc>
              </a:tr>
              <a:tr h="1307136">
                <a:tc>
                  <a:txBody>
                    <a:bodyPr/>
                    <a:lstStyle/>
                    <a:p>
                      <a:pPr marL="0" marR="0" indent="0" algn="just">
                        <a:lnSpc>
                          <a:spcPct val="95000"/>
                        </a:lnSpc>
                        <a:spcBef>
                          <a:spcPts val="0"/>
                        </a:spcBef>
                        <a:spcAft>
                          <a:spcPts val="600"/>
                        </a:spcAft>
                        <a:tabLst>
                          <a:tab pos="182880" algn="l"/>
                        </a:tabLst>
                      </a:pPr>
                      <a:r>
                        <a:rPr lang="x-none" sz="3200" spc="-5" dirty="0">
                          <a:effectLst/>
                        </a:rPr>
                        <a:t>Framework</a:t>
                      </a:r>
                      <a:endParaRPr lang="en-US" sz="3200" spc="-5" dirty="0">
                        <a:effectLst/>
                        <a:latin typeface="Times New Roman" charset="0"/>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2800" spc="-5" dirty="0" smtClean="0">
                          <a:effectLst/>
                        </a:rPr>
                        <a:t>NN libraries</a:t>
                      </a:r>
                    </a:p>
                    <a:p>
                      <a:pPr marL="0" marR="0" indent="0" algn="just">
                        <a:lnSpc>
                          <a:spcPct val="95000"/>
                        </a:lnSpc>
                        <a:spcBef>
                          <a:spcPts val="0"/>
                        </a:spcBef>
                        <a:spcAft>
                          <a:spcPts val="600"/>
                        </a:spcAft>
                        <a:tabLst>
                          <a:tab pos="182880" algn="l"/>
                        </a:tabLst>
                      </a:pPr>
                      <a:r>
                        <a:rPr lang="en-US" sz="2800" spc="-5" dirty="0" smtClean="0">
                          <a:effectLst/>
                        </a:rPr>
                        <a:t>Inter-</a:t>
                      </a:r>
                      <a:r>
                        <a:rPr lang="en-US" sz="2800" spc="-5" dirty="0" err="1" smtClean="0">
                          <a:effectLst/>
                        </a:rPr>
                        <a:t>gpu</a:t>
                      </a:r>
                      <a:r>
                        <a:rPr lang="en-US" sz="2800" spc="-5" dirty="0" smtClean="0">
                          <a:effectLst/>
                        </a:rPr>
                        <a:t> communication</a:t>
                      </a:r>
                      <a:endParaRPr lang="en-US" sz="2800" spc="-5" baseline="0" dirty="0" smtClean="0">
                        <a:effectLst/>
                      </a:endParaRPr>
                    </a:p>
                    <a:p>
                      <a:pPr marL="0" marR="0" indent="0" algn="just">
                        <a:lnSpc>
                          <a:spcPct val="95000"/>
                        </a:lnSpc>
                        <a:spcBef>
                          <a:spcPts val="0"/>
                        </a:spcBef>
                        <a:spcAft>
                          <a:spcPts val="600"/>
                        </a:spcAft>
                        <a:tabLst>
                          <a:tab pos="182880" algn="l"/>
                        </a:tabLst>
                      </a:pPr>
                      <a:r>
                        <a:rPr lang="en-US" sz="2800" spc="-5" baseline="0" dirty="0" smtClean="0">
                          <a:effectLst/>
                        </a:rPr>
                        <a:t>Native distribution support</a:t>
                      </a:r>
                      <a:endParaRPr lang="en-US" sz="2800" spc="-5" dirty="0">
                        <a:effectLst/>
                        <a:latin typeface="+mj-lt"/>
                        <a:ea typeface="SimSun" charset="-122"/>
                      </a:endParaRPr>
                    </a:p>
                  </a:txBody>
                  <a:tcPr marL="68580" marR="68580" marT="0" marB="0"/>
                </a:tc>
                <a:tc>
                  <a:txBody>
                    <a:bodyPr/>
                    <a:lstStyle/>
                    <a:p>
                      <a:pPr marL="91440" marR="0" indent="0" algn="just">
                        <a:lnSpc>
                          <a:spcPct val="95000"/>
                        </a:lnSpc>
                        <a:spcBef>
                          <a:spcPts val="0"/>
                        </a:spcBef>
                        <a:spcAft>
                          <a:spcPts val="600"/>
                        </a:spcAft>
                        <a:tabLst>
                          <a:tab pos="182880" algn="l"/>
                        </a:tabLst>
                      </a:pPr>
                      <a:r>
                        <a:rPr lang="x-none" sz="2400" spc="-5" dirty="0" smtClean="0">
                          <a:effectLst/>
                        </a:rPr>
                        <a:t>Tensorflow</a:t>
                      </a:r>
                      <a:endParaRPr lang="en-US" sz="2400" spc="-5" dirty="0" smtClean="0">
                        <a:effectLst/>
                      </a:endParaRPr>
                    </a:p>
                    <a:p>
                      <a:pPr marL="91440" marR="0" indent="0" algn="just">
                        <a:lnSpc>
                          <a:spcPct val="95000"/>
                        </a:lnSpc>
                        <a:spcBef>
                          <a:spcPts val="0"/>
                        </a:spcBef>
                        <a:spcAft>
                          <a:spcPts val="600"/>
                        </a:spcAft>
                        <a:tabLst>
                          <a:tab pos="182880" algn="l"/>
                        </a:tabLst>
                      </a:pPr>
                      <a:r>
                        <a:rPr lang="en-US" sz="2400" spc="-5" baseline="0" dirty="0" err="1" smtClean="0">
                          <a:effectLst/>
                        </a:rPr>
                        <a:t>Pytorch</a:t>
                      </a:r>
                      <a:endParaRPr lang="en-US" sz="2400" spc="-5" baseline="0" dirty="0" smtClean="0">
                        <a:effectLst/>
                      </a:endParaRPr>
                    </a:p>
                    <a:p>
                      <a:pPr marL="91440" marR="0" indent="0" algn="just">
                        <a:lnSpc>
                          <a:spcPct val="95000"/>
                        </a:lnSpc>
                        <a:spcBef>
                          <a:spcPts val="0"/>
                        </a:spcBef>
                        <a:spcAft>
                          <a:spcPts val="600"/>
                        </a:spcAft>
                        <a:tabLst>
                          <a:tab pos="182880" algn="l"/>
                        </a:tabLst>
                      </a:pPr>
                      <a:r>
                        <a:rPr lang="x-none" sz="2400" spc="-5" dirty="0" smtClean="0">
                          <a:effectLst/>
                        </a:rPr>
                        <a:t>Caffe</a:t>
                      </a:r>
                      <a:r>
                        <a:rPr lang="en-US" sz="2400" spc="-5" dirty="0" smtClean="0">
                          <a:effectLst/>
                        </a:rPr>
                        <a:t>/Caffe2</a:t>
                      </a:r>
                      <a:endParaRPr lang="en-US" sz="2400" spc="-5" dirty="0">
                        <a:effectLst/>
                      </a:endParaRPr>
                    </a:p>
                    <a:p>
                      <a:pPr marL="91440" marR="0" indent="0" algn="just">
                        <a:lnSpc>
                          <a:spcPct val="95000"/>
                        </a:lnSpc>
                        <a:spcBef>
                          <a:spcPts val="0"/>
                        </a:spcBef>
                        <a:spcAft>
                          <a:spcPts val="600"/>
                        </a:spcAft>
                        <a:tabLst>
                          <a:tab pos="182880" algn="l"/>
                        </a:tabLst>
                      </a:pPr>
                      <a:endParaRPr lang="en-US" sz="3200" spc="-5" dirty="0" smtClean="0">
                        <a:effectLst/>
                      </a:endParaRPr>
                    </a:p>
                  </a:txBody>
                  <a:tcPr marL="68580" marR="68580" marT="0" marB="0"/>
                </a:tc>
              </a:tr>
              <a:tr h="997626">
                <a:tc>
                  <a:txBody>
                    <a:bodyPr/>
                    <a:lstStyle/>
                    <a:p>
                      <a:pPr marL="0" marR="0" indent="0" algn="just">
                        <a:lnSpc>
                          <a:spcPct val="95000"/>
                        </a:lnSpc>
                        <a:spcBef>
                          <a:spcPts val="0"/>
                        </a:spcBef>
                        <a:spcAft>
                          <a:spcPts val="600"/>
                        </a:spcAft>
                        <a:tabLst>
                          <a:tab pos="182880" algn="l"/>
                        </a:tabLst>
                      </a:pPr>
                      <a:r>
                        <a:rPr lang="en-US" sz="3200" spc="-5" dirty="0" smtClean="0">
                          <a:effectLst/>
                        </a:rPr>
                        <a:t>Dataset </a:t>
                      </a:r>
                      <a:endParaRPr lang="en-US" sz="3200" spc="-5" dirty="0">
                        <a:effectLst/>
                        <a:latin typeface="+mj-lt"/>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2800" kern="1200" dirty="0" smtClean="0">
                          <a:effectLst/>
                        </a:rPr>
                        <a:t>Modality</a:t>
                      </a:r>
                    </a:p>
                    <a:p>
                      <a:pPr marL="0" marR="0" indent="0" algn="just">
                        <a:lnSpc>
                          <a:spcPct val="95000"/>
                        </a:lnSpc>
                        <a:spcBef>
                          <a:spcPts val="0"/>
                        </a:spcBef>
                        <a:spcAft>
                          <a:spcPts val="600"/>
                        </a:spcAft>
                        <a:tabLst>
                          <a:tab pos="182880" algn="l"/>
                        </a:tabLst>
                      </a:pPr>
                      <a:r>
                        <a:rPr lang="en-US" sz="2800" kern="1200" dirty="0" smtClean="0">
                          <a:effectLst/>
                        </a:rPr>
                        <a:t>Size</a:t>
                      </a:r>
                    </a:p>
                    <a:p>
                      <a:pPr marL="0" marR="0" indent="0" algn="just">
                        <a:lnSpc>
                          <a:spcPct val="95000"/>
                        </a:lnSpc>
                        <a:spcBef>
                          <a:spcPts val="0"/>
                        </a:spcBef>
                        <a:spcAft>
                          <a:spcPts val="600"/>
                        </a:spcAft>
                        <a:tabLst>
                          <a:tab pos="182880" algn="l"/>
                        </a:tabLst>
                      </a:pPr>
                      <a:r>
                        <a:rPr lang="en-US" sz="2800" kern="1200" dirty="0" smtClean="0">
                          <a:effectLst/>
                        </a:rPr>
                        <a:t>Encoding</a:t>
                      </a:r>
                    </a:p>
                    <a:p>
                      <a:pPr marL="0" marR="0" indent="0" algn="just">
                        <a:lnSpc>
                          <a:spcPct val="95000"/>
                        </a:lnSpc>
                        <a:spcBef>
                          <a:spcPts val="0"/>
                        </a:spcBef>
                        <a:spcAft>
                          <a:spcPts val="600"/>
                        </a:spcAft>
                        <a:tabLst>
                          <a:tab pos="182880" algn="l"/>
                        </a:tabLst>
                      </a:pPr>
                      <a:r>
                        <a:rPr lang="en-US" sz="2800" kern="1200" dirty="0" smtClean="0">
                          <a:effectLst/>
                        </a:rPr>
                        <a:t>Training and testing datasets</a:t>
                      </a:r>
                      <a:endParaRPr lang="en-US" sz="2800" spc="-5" dirty="0">
                        <a:effectLst/>
                        <a:latin typeface="+mj-lt"/>
                        <a:ea typeface="SimSun" charset="-122"/>
                      </a:endParaRPr>
                    </a:p>
                  </a:txBody>
                  <a:tcPr marL="68580" marR="68580" marT="0" marB="0"/>
                </a:tc>
                <a:tc>
                  <a:txBody>
                    <a:bodyPr/>
                    <a:lstStyle/>
                    <a:p>
                      <a:pPr marL="91440" marR="0" indent="0" algn="just">
                        <a:lnSpc>
                          <a:spcPct val="95000"/>
                        </a:lnSpc>
                        <a:spcBef>
                          <a:spcPts val="0"/>
                        </a:spcBef>
                        <a:spcAft>
                          <a:spcPts val="600"/>
                        </a:spcAft>
                        <a:tabLst>
                          <a:tab pos="182880" algn="l"/>
                        </a:tabLst>
                      </a:pPr>
                      <a:r>
                        <a:rPr lang="en-US" sz="2800" spc="-5" baseline="0" dirty="0" err="1" smtClean="0">
                          <a:effectLst/>
                        </a:rPr>
                        <a:t>Imagenet</a:t>
                      </a:r>
                      <a:endParaRPr lang="en-US" sz="2800" spc="-5" baseline="0" dirty="0" smtClean="0">
                        <a:effectLst/>
                      </a:endParaRPr>
                    </a:p>
                    <a:p>
                      <a:pPr marL="91440" marR="0" indent="0" algn="just">
                        <a:lnSpc>
                          <a:spcPct val="95000"/>
                        </a:lnSpc>
                        <a:spcBef>
                          <a:spcPts val="0"/>
                        </a:spcBef>
                        <a:spcAft>
                          <a:spcPts val="600"/>
                        </a:spcAft>
                        <a:tabLst>
                          <a:tab pos="182880" algn="l"/>
                        </a:tabLst>
                      </a:pPr>
                      <a:r>
                        <a:rPr lang="en-US" sz="2800" spc="-5" baseline="0" dirty="0" err="1" smtClean="0">
                          <a:effectLst/>
                        </a:rPr>
                        <a:t>Cifar</a:t>
                      </a:r>
                      <a:endParaRPr lang="en-US" sz="2800" spc="-5" baseline="0" dirty="0" smtClean="0">
                        <a:effectLst/>
                      </a:endParaRPr>
                    </a:p>
                    <a:p>
                      <a:pPr marL="91440" marR="0" indent="0" algn="just">
                        <a:lnSpc>
                          <a:spcPct val="95000"/>
                        </a:lnSpc>
                        <a:spcBef>
                          <a:spcPts val="0"/>
                        </a:spcBef>
                        <a:spcAft>
                          <a:spcPts val="600"/>
                        </a:spcAft>
                        <a:tabLst>
                          <a:tab pos="182880" algn="l"/>
                        </a:tabLst>
                      </a:pPr>
                      <a:r>
                        <a:rPr lang="en-US" sz="2800" spc="-5" baseline="0" dirty="0" smtClean="0">
                          <a:effectLst/>
                        </a:rPr>
                        <a:t>Places</a:t>
                      </a:r>
                    </a:p>
                    <a:p>
                      <a:pPr marL="91440" marR="0" indent="0" algn="just">
                        <a:lnSpc>
                          <a:spcPct val="95000"/>
                        </a:lnSpc>
                        <a:spcBef>
                          <a:spcPts val="0"/>
                        </a:spcBef>
                        <a:spcAft>
                          <a:spcPts val="600"/>
                        </a:spcAft>
                        <a:tabLst>
                          <a:tab pos="182880" algn="l"/>
                        </a:tabLst>
                      </a:pPr>
                      <a:r>
                        <a:rPr lang="en-US" sz="2800" spc="-5" baseline="0" dirty="0" smtClean="0">
                          <a:effectLst/>
                        </a:rPr>
                        <a:t>TREC</a:t>
                      </a:r>
                    </a:p>
                    <a:p>
                      <a:pPr marL="91440" marR="0" indent="0" algn="just">
                        <a:lnSpc>
                          <a:spcPct val="95000"/>
                        </a:lnSpc>
                        <a:spcBef>
                          <a:spcPts val="0"/>
                        </a:spcBef>
                        <a:spcAft>
                          <a:spcPts val="600"/>
                        </a:spcAft>
                        <a:tabLst>
                          <a:tab pos="182880" algn="l"/>
                        </a:tabLst>
                      </a:pPr>
                      <a:endParaRPr lang="en-US" sz="3200" spc="-5" baseline="0" dirty="0" smtClean="0">
                        <a:effectLst/>
                        <a:latin typeface="+mj-lt"/>
                        <a:ea typeface="SimSun" charset="-122"/>
                      </a:endParaRPr>
                    </a:p>
                  </a:txBody>
                  <a:tcPr marL="68580" marR="68580" marT="0" marB="0"/>
                </a:tc>
              </a:tr>
              <a:tr h="997626">
                <a:tc>
                  <a:txBody>
                    <a:bodyPr/>
                    <a:lstStyle/>
                    <a:p>
                      <a:pPr marL="0" marR="0" indent="0" algn="just">
                        <a:lnSpc>
                          <a:spcPct val="95000"/>
                        </a:lnSpc>
                        <a:spcBef>
                          <a:spcPts val="0"/>
                        </a:spcBef>
                        <a:spcAft>
                          <a:spcPts val="600"/>
                        </a:spcAft>
                        <a:tabLst>
                          <a:tab pos="182880" algn="l"/>
                        </a:tabLst>
                      </a:pPr>
                      <a:r>
                        <a:rPr lang="en-US" sz="3200" spc="-5" dirty="0" smtClean="0">
                          <a:effectLst/>
                        </a:rPr>
                        <a:t>Batch</a:t>
                      </a:r>
                      <a:r>
                        <a:rPr lang="en-US" sz="3200" spc="-5" baseline="0" dirty="0" smtClean="0">
                          <a:effectLst/>
                        </a:rPr>
                        <a:t> Size</a:t>
                      </a:r>
                      <a:endParaRPr lang="en-US" sz="3200" spc="-5" dirty="0">
                        <a:effectLst/>
                        <a:latin typeface="+mj-lt"/>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2800" kern="1200" dirty="0" smtClean="0">
                          <a:effectLst/>
                        </a:rPr>
                        <a:t>Number of data samples used in one iteration of the training job</a:t>
                      </a:r>
                      <a:r>
                        <a:rPr lang="en-US" sz="3200" dirty="0" smtClean="0">
                          <a:effectLst/>
                        </a:rPr>
                        <a:t> </a:t>
                      </a:r>
                    </a:p>
                    <a:p>
                      <a:pPr marL="0" marR="0" indent="0" algn="just">
                        <a:lnSpc>
                          <a:spcPct val="95000"/>
                        </a:lnSpc>
                        <a:spcBef>
                          <a:spcPts val="0"/>
                        </a:spcBef>
                        <a:spcAft>
                          <a:spcPts val="600"/>
                        </a:spcAft>
                        <a:tabLst>
                          <a:tab pos="182880" algn="l"/>
                        </a:tabLst>
                      </a:pPr>
                      <a:endParaRPr lang="en-US" sz="3200" dirty="0" smtClean="0">
                        <a:effectLst/>
                        <a:latin typeface="+mj-lt"/>
                      </a:endParaRPr>
                    </a:p>
                  </a:txBody>
                  <a:tcPr marL="68580" marR="68580" marT="0" marB="0"/>
                </a:tc>
                <a:tc>
                  <a:txBody>
                    <a:bodyPr/>
                    <a:lstStyle/>
                    <a:p>
                      <a:pPr marL="91440" marR="0" indent="0" algn="just">
                        <a:lnSpc>
                          <a:spcPct val="95000"/>
                        </a:lnSpc>
                        <a:spcBef>
                          <a:spcPts val="0"/>
                        </a:spcBef>
                        <a:spcAft>
                          <a:spcPts val="600"/>
                        </a:spcAft>
                        <a:tabLst>
                          <a:tab pos="182880" algn="l"/>
                        </a:tabLst>
                      </a:pPr>
                      <a:r>
                        <a:rPr lang="en-US" sz="2800" spc="-5" dirty="0" smtClean="0">
                          <a:effectLst/>
                        </a:rPr>
                        <a:t>32,</a:t>
                      </a:r>
                      <a:r>
                        <a:rPr lang="en-US" sz="2800" spc="-5" baseline="0" dirty="0" smtClean="0">
                          <a:effectLst/>
                        </a:rPr>
                        <a:t> </a:t>
                      </a:r>
                      <a:r>
                        <a:rPr lang="x-none" sz="2800" spc="-5" dirty="0" smtClean="0">
                          <a:effectLst/>
                        </a:rPr>
                        <a:t>64</a:t>
                      </a:r>
                      <a:r>
                        <a:rPr lang="x-none" sz="2800" spc="-5" dirty="0">
                          <a:effectLst/>
                        </a:rPr>
                        <a:t>, </a:t>
                      </a:r>
                      <a:r>
                        <a:rPr lang="x-none" sz="2800" spc="-5" dirty="0" smtClean="0">
                          <a:effectLst/>
                        </a:rPr>
                        <a:t>218</a:t>
                      </a:r>
                      <a:r>
                        <a:rPr lang="en-US" sz="2800" spc="-5" dirty="0" smtClean="0">
                          <a:effectLst/>
                        </a:rPr>
                        <a:t>, 256, 512</a:t>
                      </a:r>
                      <a:endParaRPr lang="en-US" sz="2800" spc="-5" dirty="0">
                        <a:effectLst/>
                        <a:latin typeface="Times New Roman" charset="0"/>
                        <a:ea typeface="SimSun" charset="-122"/>
                      </a:endParaRPr>
                    </a:p>
                  </a:txBody>
                  <a:tcPr marL="68580" marR="68580" marT="0" marB="0"/>
                </a:tc>
              </a:tr>
              <a:tr h="1000857">
                <a:tc>
                  <a:txBody>
                    <a:bodyPr/>
                    <a:lstStyle/>
                    <a:p>
                      <a:pPr marL="0" marR="0" indent="0" algn="just">
                        <a:lnSpc>
                          <a:spcPct val="95000"/>
                        </a:lnSpc>
                        <a:spcBef>
                          <a:spcPts val="0"/>
                        </a:spcBef>
                        <a:spcAft>
                          <a:spcPts val="600"/>
                        </a:spcAft>
                        <a:tabLst>
                          <a:tab pos="182880" algn="l"/>
                        </a:tabLst>
                      </a:pPr>
                      <a:r>
                        <a:rPr lang="en-US" sz="3200" spc="-5" dirty="0" smtClean="0">
                          <a:effectLst/>
                        </a:rPr>
                        <a:t>Job</a:t>
                      </a:r>
                      <a:r>
                        <a:rPr lang="en-US" sz="3200" spc="-5" baseline="0" dirty="0" smtClean="0">
                          <a:effectLst/>
                        </a:rPr>
                        <a:t> Resources</a:t>
                      </a:r>
                      <a:endParaRPr lang="en-US" sz="3200" spc="-5" dirty="0">
                        <a:effectLst/>
                        <a:latin typeface="Times New Roman" charset="0"/>
                        <a:ea typeface="SimSun" charset="-122"/>
                      </a:endParaRPr>
                    </a:p>
                  </a:txBody>
                  <a:tcPr marL="68580" marR="68580" marT="0" marB="0"/>
                </a:tc>
                <a:tc>
                  <a:txBody>
                    <a:bodyPr/>
                    <a:lstStyle/>
                    <a:p>
                      <a:pPr marL="0" marR="0" indent="0" algn="just">
                        <a:lnSpc>
                          <a:spcPct val="95000"/>
                        </a:lnSpc>
                        <a:spcBef>
                          <a:spcPts val="0"/>
                        </a:spcBef>
                        <a:spcAft>
                          <a:spcPts val="600"/>
                        </a:spcAft>
                        <a:tabLst>
                          <a:tab pos="182880" algn="l"/>
                        </a:tabLst>
                      </a:pPr>
                      <a:r>
                        <a:rPr lang="en-US" sz="2800" spc="-5" dirty="0" smtClean="0">
                          <a:effectLst/>
                        </a:rPr>
                        <a:t>Number of CPU threads</a:t>
                      </a:r>
                    </a:p>
                    <a:p>
                      <a:pPr marL="0" marR="0" indent="0" algn="just">
                        <a:lnSpc>
                          <a:spcPct val="95000"/>
                        </a:lnSpc>
                        <a:spcBef>
                          <a:spcPts val="0"/>
                        </a:spcBef>
                        <a:spcAft>
                          <a:spcPts val="600"/>
                        </a:spcAft>
                        <a:tabLst>
                          <a:tab pos="182880" algn="l"/>
                        </a:tabLst>
                      </a:pPr>
                      <a:r>
                        <a:rPr lang="en-US" sz="2800" spc="-5" dirty="0" smtClean="0">
                          <a:effectLst/>
                        </a:rPr>
                        <a:t>Type</a:t>
                      </a:r>
                      <a:r>
                        <a:rPr lang="en-US" sz="2800" spc="-5" baseline="0" dirty="0" smtClean="0">
                          <a:effectLst/>
                        </a:rPr>
                        <a:t> of accelerators</a:t>
                      </a:r>
                    </a:p>
                    <a:p>
                      <a:pPr marL="0" marR="0" indent="0" algn="just">
                        <a:lnSpc>
                          <a:spcPct val="95000"/>
                        </a:lnSpc>
                        <a:spcBef>
                          <a:spcPts val="0"/>
                        </a:spcBef>
                        <a:spcAft>
                          <a:spcPts val="600"/>
                        </a:spcAft>
                        <a:tabLst>
                          <a:tab pos="182880" algn="l"/>
                        </a:tabLst>
                      </a:pPr>
                      <a:r>
                        <a:rPr lang="en-US" sz="2800" spc="-5" baseline="0" dirty="0" smtClean="0">
                          <a:effectLst/>
                        </a:rPr>
                        <a:t>Number of accelerators</a:t>
                      </a:r>
                    </a:p>
                    <a:p>
                      <a:pPr marL="0" marR="0" indent="0" algn="just">
                        <a:lnSpc>
                          <a:spcPct val="95000"/>
                        </a:lnSpc>
                        <a:spcBef>
                          <a:spcPts val="0"/>
                        </a:spcBef>
                        <a:spcAft>
                          <a:spcPts val="600"/>
                        </a:spcAft>
                        <a:tabLst>
                          <a:tab pos="182880" algn="l"/>
                        </a:tabLst>
                      </a:pPr>
                      <a:endParaRPr lang="en-US" sz="2800" spc="-5" dirty="0" smtClean="0">
                        <a:effectLst/>
                        <a:latin typeface="+mj-lt"/>
                        <a:ea typeface="SimSun" charset="-122"/>
                      </a:endParaRPr>
                    </a:p>
                  </a:txBody>
                  <a:tcPr marL="68580" marR="68580" marT="0" marB="0"/>
                </a:tc>
                <a:tc>
                  <a:txBody>
                    <a:bodyPr/>
                    <a:lstStyle/>
                    <a:p>
                      <a:pPr marL="91440" marR="0" indent="0" algn="just">
                        <a:lnSpc>
                          <a:spcPct val="95000"/>
                        </a:lnSpc>
                        <a:spcBef>
                          <a:spcPts val="0"/>
                        </a:spcBef>
                        <a:spcAft>
                          <a:spcPts val="600"/>
                        </a:spcAft>
                        <a:tabLst>
                          <a:tab pos="182880" algn="l"/>
                        </a:tabLst>
                      </a:pPr>
                      <a:r>
                        <a:rPr lang="x-none" sz="2800" spc="-5" dirty="0">
                          <a:effectLst/>
                        </a:rPr>
                        <a:t>2, 4, 8, 16, </a:t>
                      </a:r>
                      <a:r>
                        <a:rPr lang="en-US" sz="2800" spc="-5" dirty="0" smtClean="0">
                          <a:effectLst/>
                        </a:rPr>
                        <a:t>32, 64</a:t>
                      </a:r>
                    </a:p>
                    <a:p>
                      <a:pPr marL="9144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x-none" sz="2800" spc="-5" dirty="0" smtClean="0">
                          <a:effectLst/>
                        </a:rPr>
                        <a:t>NVIDIA </a:t>
                      </a:r>
                      <a:r>
                        <a:rPr lang="en-US" sz="2800" spc="-5" dirty="0" smtClean="0">
                          <a:effectLst/>
                        </a:rPr>
                        <a:t>K80, </a:t>
                      </a:r>
                      <a:r>
                        <a:rPr lang="x-none" sz="2800" spc="-5" dirty="0" smtClean="0">
                          <a:effectLst/>
                        </a:rPr>
                        <a:t>P100</a:t>
                      </a:r>
                      <a:r>
                        <a:rPr lang="en-US" sz="2800" spc="-5" dirty="0" smtClean="0">
                          <a:effectLst/>
                        </a:rPr>
                        <a:t>,</a:t>
                      </a:r>
                      <a:r>
                        <a:rPr lang="x-none" sz="2800" spc="-5" dirty="0" smtClean="0">
                          <a:effectLst/>
                        </a:rPr>
                        <a:t> V100 </a:t>
                      </a:r>
                      <a:endParaRPr lang="en-US" sz="2800" spc="-5" dirty="0" smtClean="0">
                        <a:effectLst/>
                      </a:endParaRPr>
                    </a:p>
                    <a:p>
                      <a:pPr marL="91440" marR="0" indent="0" algn="just" defTabSz="1325606" rtl="0" eaLnBrk="1" fontAlgn="auto" latinLnBrk="0" hangingPunct="1">
                        <a:lnSpc>
                          <a:spcPct val="95000"/>
                        </a:lnSpc>
                        <a:spcBef>
                          <a:spcPts val="0"/>
                        </a:spcBef>
                        <a:spcAft>
                          <a:spcPts val="600"/>
                        </a:spcAft>
                        <a:buClrTx/>
                        <a:buSzTx/>
                        <a:buFontTx/>
                        <a:buNone/>
                        <a:tabLst>
                          <a:tab pos="182880" algn="l"/>
                        </a:tabLst>
                        <a:defRPr/>
                      </a:pPr>
                      <a:r>
                        <a:rPr lang="x-none" sz="2800" spc="-5" dirty="0" smtClean="0">
                          <a:effectLst/>
                        </a:rPr>
                        <a:t>1, </a:t>
                      </a:r>
                      <a:r>
                        <a:rPr lang="en-US" sz="2800" spc="-5" dirty="0" smtClean="0">
                          <a:effectLst/>
                        </a:rPr>
                        <a:t>2, 4, 8,</a:t>
                      </a:r>
                      <a:r>
                        <a:rPr lang="en-US" sz="2800" spc="-5" baseline="0" dirty="0" smtClean="0">
                          <a:effectLst/>
                        </a:rPr>
                        <a:t> 16, 32</a:t>
                      </a:r>
                      <a:endParaRPr lang="en-US" sz="2800" spc="-5" dirty="0" smtClean="0">
                        <a:effectLst/>
                        <a:latin typeface="Times New Roman" charset="0"/>
                        <a:ea typeface="SimSun" charset="-122"/>
                      </a:endParaRPr>
                    </a:p>
                  </a:txBody>
                  <a:tcPr marL="68580" marR="68580" marT="0" marB="0"/>
                </a:tc>
              </a:tr>
            </a:tbl>
          </a:graphicData>
        </a:graphic>
      </p:graphicFrame>
      <p:sp>
        <p:nvSpPr>
          <p:cNvPr id="720" name="CustomShape 23"/>
          <p:cNvSpPr/>
          <p:nvPr/>
        </p:nvSpPr>
        <p:spPr>
          <a:xfrm>
            <a:off x="273304" y="9139761"/>
            <a:ext cx="13272070" cy="926384"/>
          </a:xfrm>
          <a:prstGeom prst="rect">
            <a:avLst/>
          </a:prstGeom>
          <a:noFill/>
          <a:ln>
            <a:noFill/>
          </a:ln>
        </p:spPr>
        <p:txBody>
          <a:bodyPr lIns="130477" tIns="65238" rIns="130477" bIns="65238"/>
          <a:lstStyle/>
          <a:p>
            <a:pPr algn="ctr">
              <a:lnSpc>
                <a:spcPct val="100000"/>
              </a:lnSpc>
            </a:pPr>
            <a:r>
              <a:rPr lang="en-US" sz="5219" b="1" i="1" dirty="0" smtClean="0">
                <a:solidFill>
                  <a:srgbClr val="000000"/>
                </a:solidFill>
                <a:latin typeface="Calibri"/>
              </a:rPr>
              <a:t>IBM Fabric for Deep Learning </a:t>
            </a:r>
            <a:endParaRPr sz="3879" b="1" dirty="0"/>
          </a:p>
        </p:txBody>
      </p:sp>
      <p:pic>
        <p:nvPicPr>
          <p:cNvPr id="9" name="Picture 8"/>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580666" y="9894499"/>
            <a:ext cx="16642627" cy="9651905"/>
          </a:xfrm>
          <a:prstGeom prst="rect">
            <a:avLst/>
          </a:prstGeom>
        </p:spPr>
      </p:pic>
      <p:grpSp>
        <p:nvGrpSpPr>
          <p:cNvPr id="223" name="Group 222"/>
          <p:cNvGrpSpPr/>
          <p:nvPr/>
        </p:nvGrpSpPr>
        <p:grpSpPr>
          <a:xfrm>
            <a:off x="21350838" y="6099836"/>
            <a:ext cx="3254730" cy="2242807"/>
            <a:chOff x="8409066" y="15321270"/>
            <a:chExt cx="3646858" cy="2772336"/>
          </a:xfrm>
        </p:grpSpPr>
        <p:pic>
          <p:nvPicPr>
            <p:cNvPr id="224" name="Picture 223"/>
            <p:cNvPicPr>
              <a:picLocks noChangeAspect="1"/>
            </p:cNvPicPr>
            <p:nvPr/>
          </p:nvPicPr>
          <p:blipFill>
            <a:blip r:embed="rId21"/>
            <a:stretch>
              <a:fillRect/>
            </a:stretch>
          </p:blipFill>
          <p:spPr>
            <a:xfrm>
              <a:off x="10022246" y="16569249"/>
              <a:ext cx="836447" cy="836447"/>
            </a:xfrm>
            <a:prstGeom prst="rect">
              <a:avLst/>
            </a:prstGeom>
          </p:spPr>
        </p:pic>
        <p:sp>
          <p:nvSpPr>
            <p:cNvPr id="225" name="Rectangle 224"/>
            <p:cNvSpPr/>
            <p:nvPr/>
          </p:nvSpPr>
          <p:spPr>
            <a:xfrm>
              <a:off x="9008423" y="17570386"/>
              <a:ext cx="3047501" cy="523220"/>
            </a:xfrm>
            <a:prstGeom prst="rect">
              <a:avLst/>
            </a:prstGeom>
          </p:spPr>
          <p:txBody>
            <a:bodyPr wrap="none">
              <a:spAutoFit/>
            </a:bodyPr>
            <a:lstStyle/>
            <a:p>
              <a:r>
                <a:rPr lang="en-US" sz="2800" dirty="0" smtClean="0">
                  <a:solidFill>
                    <a:srgbClr val="000000"/>
                  </a:solidFill>
                  <a:latin typeface="Calibri"/>
                </a:rPr>
                <a:t>Distributed Training</a:t>
              </a:r>
              <a:endParaRPr lang="en-US" dirty="0"/>
            </a:p>
          </p:txBody>
        </p:sp>
        <p:grpSp>
          <p:nvGrpSpPr>
            <p:cNvPr id="226" name="Group 225"/>
            <p:cNvGrpSpPr/>
            <p:nvPr/>
          </p:nvGrpSpPr>
          <p:grpSpPr>
            <a:xfrm>
              <a:off x="8409066" y="15321270"/>
              <a:ext cx="3211420" cy="1897762"/>
              <a:chOff x="8409066" y="15330504"/>
              <a:chExt cx="3195794" cy="1888528"/>
            </a:xfrm>
          </p:grpSpPr>
          <p:grpSp>
            <p:nvGrpSpPr>
              <p:cNvPr id="227" name="Group 226"/>
              <p:cNvGrpSpPr/>
              <p:nvPr/>
            </p:nvGrpSpPr>
            <p:grpSpPr>
              <a:xfrm>
                <a:off x="8409066" y="16340432"/>
                <a:ext cx="1009396" cy="878600"/>
                <a:chOff x="4716781" y="16241871"/>
                <a:chExt cx="1542450" cy="1322218"/>
              </a:xfrm>
            </p:grpSpPr>
            <p:sp>
              <p:nvSpPr>
                <p:cNvPr id="265" name="Rectangle 264"/>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266" name="Group 265"/>
                <p:cNvGrpSpPr/>
                <p:nvPr/>
              </p:nvGrpSpPr>
              <p:grpSpPr>
                <a:xfrm>
                  <a:off x="4888968" y="16421489"/>
                  <a:ext cx="1234044" cy="992424"/>
                  <a:chOff x="8861795" y="13798592"/>
                  <a:chExt cx="1401880" cy="1141830"/>
                </a:xfrm>
              </p:grpSpPr>
              <p:sp>
                <p:nvSpPr>
                  <p:cNvPr id="267" name="Oval 266"/>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69"/>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0"/>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1"/>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2"/>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4"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75"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76"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77"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78"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79"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80"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grpSp>
            <p:nvGrpSpPr>
              <p:cNvPr id="228" name="Group 227"/>
              <p:cNvGrpSpPr/>
              <p:nvPr/>
            </p:nvGrpSpPr>
            <p:grpSpPr>
              <a:xfrm>
                <a:off x="9285554" y="15330504"/>
                <a:ext cx="996223" cy="867134"/>
                <a:chOff x="4716781" y="16241871"/>
                <a:chExt cx="1542450" cy="1322218"/>
              </a:xfrm>
            </p:grpSpPr>
            <p:sp>
              <p:nvSpPr>
                <p:cNvPr id="249" name="Rectangle 248"/>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250" name="Group 249"/>
                <p:cNvGrpSpPr/>
                <p:nvPr/>
              </p:nvGrpSpPr>
              <p:grpSpPr>
                <a:xfrm>
                  <a:off x="4888968" y="16421489"/>
                  <a:ext cx="1234044" cy="992424"/>
                  <a:chOff x="8861795" y="13798592"/>
                  <a:chExt cx="1401880" cy="1141830"/>
                </a:xfrm>
              </p:grpSpPr>
              <p:sp>
                <p:nvSpPr>
                  <p:cNvPr id="251" name="Oval 250"/>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1"/>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5"/>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6"/>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8"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59"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60"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61"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62"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63"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64"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cxnSp>
            <p:nvCxnSpPr>
              <p:cNvPr id="229" name="Elbow Connector 91"/>
              <p:cNvCxnSpPr/>
              <p:nvPr/>
            </p:nvCxnSpPr>
            <p:spPr>
              <a:xfrm flipH="1" flipV="1">
                <a:off x="9440432" y="16875290"/>
                <a:ext cx="624344" cy="112183"/>
              </a:xfrm>
              <a:prstGeom prst="straightConnector1">
                <a:avLst/>
              </a:prstGeom>
              <a:ln w="88900">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230" name="Elbow Connector 91"/>
              <p:cNvCxnSpPr/>
              <p:nvPr/>
            </p:nvCxnSpPr>
            <p:spPr>
              <a:xfrm flipH="1" flipV="1">
                <a:off x="11007785" y="16121936"/>
                <a:ext cx="358773" cy="489615"/>
              </a:xfrm>
              <a:prstGeom prst="straightConnector1">
                <a:avLst/>
              </a:prstGeom>
              <a:ln w="88900">
                <a:headEnd type="triangle"/>
                <a:tailEnd type="triangle" w="med" len="med"/>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10608637" y="15436472"/>
                <a:ext cx="996223" cy="867134"/>
                <a:chOff x="4716781" y="16241871"/>
                <a:chExt cx="1542450" cy="1322218"/>
              </a:xfrm>
            </p:grpSpPr>
            <p:sp>
              <p:nvSpPr>
                <p:cNvPr id="233" name="Rectangle 232"/>
                <p:cNvSpPr/>
                <p:nvPr/>
              </p:nvSpPr>
              <p:spPr>
                <a:xfrm>
                  <a:off x="4716781" y="16241871"/>
                  <a:ext cx="1542450" cy="132221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76190" tIns="38096" rIns="76190" bIns="38096" rtlCol="0" anchor="ctr"/>
                <a:lstStyle/>
                <a:p>
                  <a:pPr algn="ctr"/>
                  <a:endParaRPr lang="en-US" sz="2000" dirty="0">
                    <a:solidFill>
                      <a:schemeClr val="tx1"/>
                    </a:solidFill>
                  </a:endParaRPr>
                </a:p>
              </p:txBody>
            </p:sp>
            <p:grpSp>
              <p:nvGrpSpPr>
                <p:cNvPr id="234" name="Group 233"/>
                <p:cNvGrpSpPr/>
                <p:nvPr/>
              </p:nvGrpSpPr>
              <p:grpSpPr>
                <a:xfrm>
                  <a:off x="4888968" y="16421489"/>
                  <a:ext cx="1234044" cy="992424"/>
                  <a:chOff x="8861795" y="13798592"/>
                  <a:chExt cx="1401880" cy="1141830"/>
                </a:xfrm>
              </p:grpSpPr>
              <p:sp>
                <p:nvSpPr>
                  <p:cNvPr id="235" name="Oval 234"/>
                  <p:cNvSpPr/>
                  <p:nvPr/>
                </p:nvSpPr>
                <p:spPr>
                  <a:xfrm>
                    <a:off x="8873535" y="137985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8861795" y="1423674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8864010" y="1467489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9418230" y="1402763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p:cNvSpPr/>
                  <p:nvPr/>
                </p:nvSpPr>
                <p:spPr>
                  <a:xfrm>
                    <a:off x="9420445" y="14465787"/>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p:cNvSpPr/>
                  <p:nvPr/>
                </p:nvSpPr>
                <p:spPr>
                  <a:xfrm>
                    <a:off x="9995930" y="1403118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p:cNvSpPr/>
                  <p:nvPr/>
                </p:nvSpPr>
                <p:spPr>
                  <a:xfrm>
                    <a:off x="9998145" y="14469332"/>
                    <a:ext cx="265530" cy="2655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2" name="Elbow Connector 91"/>
                  <p:cNvCxnSpPr/>
                  <p:nvPr/>
                </p:nvCxnSpPr>
                <p:spPr>
                  <a:xfrm>
                    <a:off x="9139065" y="13931357"/>
                    <a:ext cx="279165" cy="2290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3" name="Elbow Connector 91"/>
                  <p:cNvCxnSpPr/>
                  <p:nvPr/>
                </p:nvCxnSpPr>
                <p:spPr>
                  <a:xfrm flipV="1">
                    <a:off x="9127325" y="1425428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4" name="Elbow Connector 91"/>
                  <p:cNvCxnSpPr/>
                  <p:nvPr/>
                </p:nvCxnSpPr>
                <p:spPr>
                  <a:xfrm>
                    <a:off x="9088439" y="14463386"/>
                    <a:ext cx="332006" cy="13516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5" name="Elbow Connector 91"/>
                  <p:cNvCxnSpPr/>
                  <p:nvPr/>
                </p:nvCxnSpPr>
                <p:spPr>
                  <a:xfrm flipV="1">
                    <a:off x="9129540" y="14692431"/>
                    <a:ext cx="329791" cy="1152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6" name="Elbow Connector 91"/>
                  <p:cNvCxnSpPr/>
                  <p:nvPr/>
                </p:nvCxnSpPr>
                <p:spPr>
                  <a:xfrm flipV="1">
                    <a:off x="9685975" y="14257826"/>
                    <a:ext cx="348841" cy="340726"/>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7" name="Elbow Connector 91"/>
                  <p:cNvCxnSpPr/>
                  <p:nvPr/>
                </p:nvCxnSpPr>
                <p:spPr>
                  <a:xfrm>
                    <a:off x="9685975" y="1459855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248" name="Elbow Connector 91"/>
                  <p:cNvCxnSpPr/>
                  <p:nvPr/>
                </p:nvCxnSpPr>
                <p:spPr>
                  <a:xfrm>
                    <a:off x="9683760" y="14160402"/>
                    <a:ext cx="312170" cy="3545"/>
                  </a:xfrm>
                  <a:prstGeom prst="straightConnector1">
                    <a:avLst/>
                  </a:prstGeom>
                  <a:ln w="38100">
                    <a:headEnd type="none"/>
                    <a:tailEnd type="triangle" w="med" len="med"/>
                  </a:ln>
                </p:spPr>
                <p:style>
                  <a:lnRef idx="1">
                    <a:schemeClr val="accent1"/>
                  </a:lnRef>
                  <a:fillRef idx="0">
                    <a:schemeClr val="accent1"/>
                  </a:fillRef>
                  <a:effectRef idx="0">
                    <a:schemeClr val="accent1"/>
                  </a:effectRef>
                  <a:fontRef idx="minor">
                    <a:schemeClr val="tx1"/>
                  </a:fontRef>
                </p:style>
              </p:cxnSp>
            </p:grpSp>
          </p:grpSp>
          <p:cxnSp>
            <p:nvCxnSpPr>
              <p:cNvPr id="232" name="Elbow Connector 91"/>
              <p:cNvCxnSpPr/>
              <p:nvPr/>
            </p:nvCxnSpPr>
            <p:spPr>
              <a:xfrm flipV="1">
                <a:off x="10777546" y="16346136"/>
                <a:ext cx="329203" cy="538780"/>
              </a:xfrm>
              <a:prstGeom prst="straightConnector1">
                <a:avLst/>
              </a:prstGeom>
              <a:ln w="88900">
                <a:headEnd type="triangle"/>
                <a:tailEnd type="triangle" w="med" len="med"/>
              </a:ln>
            </p:spPr>
            <p:style>
              <a:lnRef idx="1">
                <a:schemeClr val="accent1"/>
              </a:lnRef>
              <a:fillRef idx="0">
                <a:schemeClr val="accent1"/>
              </a:fillRef>
              <a:effectRef idx="0">
                <a:schemeClr val="accent1"/>
              </a:effectRef>
              <a:fontRef idx="minor">
                <a:schemeClr val="tx1"/>
              </a:fontRef>
            </p:style>
          </p:cxnSp>
        </p:grpSp>
      </p:grpSp>
      <p:pic>
        <p:nvPicPr>
          <p:cNvPr id="4" name="Picture 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9470763" y="29055158"/>
            <a:ext cx="8448179" cy="4309081"/>
          </a:xfrm>
          <a:prstGeom prst="rect">
            <a:avLst/>
          </a:prstGeom>
        </p:spPr>
      </p:pic>
      <p:pic>
        <p:nvPicPr>
          <p:cNvPr id="7" name="Picture 6"/>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9948574" y="23766517"/>
            <a:ext cx="6862800" cy="3750075"/>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1792</TotalTime>
  <Words>420</Words>
  <Application>Microsoft Macintosh PowerPoint</Application>
  <PresentationFormat>Custom</PresentationFormat>
  <Paragraphs>91</Paragraphs>
  <Slides>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Calibri</vt:lpstr>
      <vt:lpstr>DejaVu Sans</vt:lpstr>
      <vt:lpstr>IBM Plex Mono</vt:lpstr>
      <vt:lpstr>IBM Plex Mono Light</vt:lpstr>
      <vt:lpstr>IBM Plex Sans</vt:lpstr>
      <vt:lpstr>SimSun</vt:lpstr>
      <vt:lpstr>StarSymbol</vt:lpstr>
      <vt:lpstr>Times New Roman</vt:lpstr>
      <vt:lpstr>Arial</vt:lpstr>
      <vt:lpstr>Office Theme</vt:lpstr>
      <vt:lpstr>PowerPoint Presentation</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204</cp:revision>
  <cp:lastPrinted>2017-12-01T15:49:45Z</cp:lastPrinted>
  <dcterms:modified xsi:type="dcterms:W3CDTF">2018-03-29T19:56:19Z</dcterms:modified>
</cp:coreProperties>
</file>